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</p:sldIdLst>
  <p:sldSz cy="5143500" cx="9144000"/>
  <p:notesSz cx="6858000" cy="9144000"/>
  <p:embeddedFontLst>
    <p:embeddedFont>
      <p:font typeface="Roboto"/>
      <p:regular r:id="rId82"/>
      <p:bold r:id="rId83"/>
      <p:italic r:id="rId84"/>
      <p:boldItalic r:id="rId8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84" Type="http://schemas.openxmlformats.org/officeDocument/2006/relationships/font" Target="fonts/Roboto-italic.fntdata"/><Relationship Id="rId83" Type="http://schemas.openxmlformats.org/officeDocument/2006/relationships/font" Target="fonts/Roboto-bold.fntdata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85" Type="http://schemas.openxmlformats.org/officeDocument/2006/relationships/font" Target="fonts/Roboto-boldItalic.fntdata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80" Type="http://schemas.openxmlformats.org/officeDocument/2006/relationships/slide" Target="slides/slide75.xml"/><Relationship Id="rId82" Type="http://schemas.openxmlformats.org/officeDocument/2006/relationships/font" Target="fonts/Roboto-regular.fntdata"/><Relationship Id="rId81" Type="http://schemas.openxmlformats.org/officeDocument/2006/relationships/slide" Target="slides/slide7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31" Type="http://schemas.openxmlformats.org/officeDocument/2006/relationships/slide" Target="slides/slide26.xml"/><Relationship Id="rId75" Type="http://schemas.openxmlformats.org/officeDocument/2006/relationships/slide" Target="slides/slide70.xml"/><Relationship Id="rId30" Type="http://schemas.openxmlformats.org/officeDocument/2006/relationships/slide" Target="slides/slide25.xml"/><Relationship Id="rId74" Type="http://schemas.openxmlformats.org/officeDocument/2006/relationships/slide" Target="slides/slide69.xml"/><Relationship Id="rId33" Type="http://schemas.openxmlformats.org/officeDocument/2006/relationships/slide" Target="slides/slide28.xml"/><Relationship Id="rId77" Type="http://schemas.openxmlformats.org/officeDocument/2006/relationships/slide" Target="slides/slide72.xml"/><Relationship Id="rId32" Type="http://schemas.openxmlformats.org/officeDocument/2006/relationships/slide" Target="slides/slide27.xml"/><Relationship Id="rId76" Type="http://schemas.openxmlformats.org/officeDocument/2006/relationships/slide" Target="slides/slide71.xml"/><Relationship Id="rId35" Type="http://schemas.openxmlformats.org/officeDocument/2006/relationships/slide" Target="slides/slide30.xml"/><Relationship Id="rId79" Type="http://schemas.openxmlformats.org/officeDocument/2006/relationships/slide" Target="slides/slide74.xml"/><Relationship Id="rId34" Type="http://schemas.openxmlformats.org/officeDocument/2006/relationships/slide" Target="slides/slide29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3e8f54e32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3e8f54e32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43e8f54e32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43e8f54e32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43e8f54e32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43e8f54e32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43e8f54e32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43e8f54e32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43e8f54e32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43e8f54e32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 sz="1400"/>
              <a:t>Consequence = encrypted domains can be logged (only the domain)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43e8f54e32_1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43e8f54e32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43e8f54e32_1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43e8f54e32_1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43e8f54e32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43e8f54e32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43b289de9e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43b289de9e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43b289de9e_1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43b289de9e_1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15bcac962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15bcac962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3b289de9e_1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3b289de9e_1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43b289de9e_1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43b289de9e_1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43b289de9e_1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43b289de9e_1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43b289de9e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43b289de9e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43b289de9e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43b289de9e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43b289de9e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43b289de9e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43b289de9e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43b289de9e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3b289de9e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3b289de9e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43b289de9e_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43b289de9e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Requires key to be exported from browser in order to see the data.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43b289de9e_1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43b289de9e_1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no forward secrecy as same private key is used to decrypt master key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3e8f54e32_2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3e8f54e32_2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43b289de9e_1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43b289de9e_1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43e8f54e32_1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43e8f54e32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43e8f54e32_1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43e8f54e32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43e8f54e32_1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43e8f54e32_1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43e8f54e32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43e8f54e32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43b289de9e_1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43b289de9e_1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43b289de9e_1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43b289de9e_1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43b289de9e_1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43b289de9e_1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400"/>
              <a:t>https://cardinalpeak.com/blog/the-difference-between-hmac-and-mac/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https://crypto.stackexchange.com/questions/6523/what-is-the-difference-between-mac-and-hmac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43b289de9e_1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43b289de9e_1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400"/>
              <a:t>https://cardinalpeak.com/blog/the-difference-between-hmac-and-mac/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https://crypto.stackexchange.com/questions/6523/what-is-the-difference-between-mac-and-hmac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43b289de9e_1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43b289de9e_1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400"/>
              <a:t>https://cardinalpeak.com/blog/the-difference-between-hmac-and-mac/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https://crypto.stackexchange.com/questions/6523/what-is-the-difference-between-mac-and-hmac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384d3f33a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384d3f33a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43b289de9e_1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43b289de9e_1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400"/>
              <a:t>https://cardinalpeak.com/blog/the-difference-between-hmac-and-mac/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https://crypto.stackexchange.com/questions/6523/what-is-the-difference-between-mac-and-hmac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43b289de9e_1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43b289de9e_1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400"/>
              <a:t>https://cardinalpeak.com/blog/the-difference-between-hmac-and-mac/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https://crypto.stackexchange.com/questions/6523/what-is-the-difference-between-mac-and-hmac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43b289de9e_1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43b289de9e_1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400"/>
              <a:t>https://cardinalpeak.com/blog/the-difference-between-hmac-and-mac/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https://crypto.stackexchange.com/questions/6523/what-is-the-difference-between-mac-and-hmac</a:t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43b289de9e_1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43b289de9e_1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400"/>
              <a:t>https://cardinalpeak.com/blog/the-difference-between-hmac-and-mac/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https://crypto.stackexchange.com/questions/6523/what-is-the-difference-between-mac-and-hmac</a:t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43b289de9e_1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43b289de9e_1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400"/>
              <a:t>https://cardinalpeak.com/blog/the-difference-between-hmac-and-mac/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https://crypto.stackexchange.com/questions/6523/what-is-the-difference-between-mac-and-hmac</a:t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43b289de9e_1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43b289de9e_1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400"/>
              <a:t>https://cardinalpeak.com/blog/the-difference-between-hmac-and-mac/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https://crypto.stackexchange.com/questions/6523/what-is-the-difference-between-mac-and-hmac</a:t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43b289de9e_1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43b289de9e_1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400"/>
              <a:t>https://cardinalpeak.com/blog/the-difference-between-hmac-and-mac/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https://crypto.stackexchange.com/questions/6523/what-is-the-difference-between-mac-and-hmac</a:t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43b289de9e_1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43b289de9e_1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43e8f54e32_1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43e8f54e32_1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43e8f54e32_1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43e8f54e32_1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384d3f33a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384d3f33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43b289de9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43b289de9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43e8f54e32_1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43e8f54e32_1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43e8f54e32_1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43e8f54e32_1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43b289de9e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43b289de9e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43e8f54e32_1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43e8f54e32_1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43e8f54e32_1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43e8f54e32_1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43e8f54e32_2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43e8f54e32_2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43e8f54e32_1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43e8f54e32_1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43e8f54e32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43e8f54e32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43e8f54e32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43e8f54e32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384d3f33a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384d3f33a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43e8f54e32_2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43e8f54e32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signature in order to avoid the csv is being tampered with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a"/>
              <a:t>Signed with requester’s private key</a:t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43b289de9e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43b289de9e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43e8f54e32_1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43e8f54e32_1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43e8f54e32_1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43e8f54e32_1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43e8f54e32_1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43e8f54e32_1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43e8f54e32_1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43e8f54e32_1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43e8f54e32_2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43e8f54e32_2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43e8f54e32_2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43e8f54e32_2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43e8f54e32_2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43e8f54e32_2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43e8f54e32_2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43e8f54e32_2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3b289de9e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43b289de9e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43e8f54e32_2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43e8f54e32_2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43e8f54e32_2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43e8f54e32_2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43e8f54e32_1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43e8f54e32_1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43e8f54e32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43e8f54e32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43e8f54e32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43e8f54e32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43b289de9e_1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43b289de9e_1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43e8f54e32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43e8f54e32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384d3f33a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384d3f33a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3b289de9e_1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43b289de9e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esrl.dk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9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10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6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esrl.dk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Cryptography 2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Made by John Hallam &amp; Mathias Neerup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TLS Protocol</a:t>
            </a:r>
            <a:endParaRPr/>
          </a:p>
        </p:txBody>
      </p:sp>
      <p:sp>
        <p:nvSpPr>
          <p:cNvPr id="174" name="Google Shape;174;p22"/>
          <p:cNvSpPr txBox="1"/>
          <p:nvPr/>
        </p:nvSpPr>
        <p:spPr>
          <a:xfrm>
            <a:off x="272700" y="996725"/>
            <a:ext cx="8627400" cy="40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Negotiate</a:t>
            </a:r>
            <a:r>
              <a:rPr lang="da"/>
              <a:t> parameters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Client verifies server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Agree on master key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TLS - Client Hello</a:t>
            </a:r>
            <a:endParaRPr/>
          </a:p>
        </p:txBody>
      </p:sp>
      <p:sp>
        <p:nvSpPr>
          <p:cNvPr id="180" name="Google Shape;180;p23"/>
          <p:cNvSpPr txBox="1"/>
          <p:nvPr/>
        </p:nvSpPr>
        <p:spPr>
          <a:xfrm>
            <a:off x="315000" y="1006125"/>
            <a:ext cx="8467500" cy="39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3"/>
          <p:cNvSpPr txBox="1"/>
          <p:nvPr/>
        </p:nvSpPr>
        <p:spPr>
          <a:xfrm>
            <a:off x="296200" y="1053150"/>
            <a:ext cx="8556900" cy="3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List of supported ciphers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Random key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Session ID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TLS extensions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TLS - Client Hello</a:t>
            </a:r>
            <a:endParaRPr/>
          </a:p>
        </p:txBody>
      </p:sp>
      <p:sp>
        <p:nvSpPr>
          <p:cNvPr id="187" name="Google Shape;187;p24"/>
          <p:cNvSpPr txBox="1"/>
          <p:nvPr/>
        </p:nvSpPr>
        <p:spPr>
          <a:xfrm>
            <a:off x="315000" y="1006125"/>
            <a:ext cx="8467500" cy="39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4"/>
          <p:cNvSpPr txBox="1"/>
          <p:nvPr/>
        </p:nvSpPr>
        <p:spPr>
          <a:xfrm>
            <a:off x="296200" y="1053150"/>
            <a:ext cx="8556900" cy="3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List of supported ciphers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Random key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Session ID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TLS extensions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SNI</a:t>
            </a:r>
            <a:endParaRPr/>
          </a:p>
        </p:txBody>
      </p:sp>
      <p:pic>
        <p:nvPicPr>
          <p:cNvPr id="189" name="Google Shape;189;p24"/>
          <p:cNvPicPr preferRelativeResize="0"/>
          <p:nvPr/>
        </p:nvPicPr>
        <p:blipFill rotWithShape="1">
          <a:blip r:embed="rId3">
            <a:alphaModFix/>
          </a:blip>
          <a:srcRect b="67437" l="0" r="0" t="0"/>
          <a:stretch/>
        </p:blipFill>
        <p:spPr>
          <a:xfrm>
            <a:off x="987300" y="2261501"/>
            <a:ext cx="4061126" cy="95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TLS - Client Hello</a:t>
            </a:r>
            <a:endParaRPr/>
          </a:p>
        </p:txBody>
      </p:sp>
      <p:sp>
        <p:nvSpPr>
          <p:cNvPr id="195" name="Google Shape;195;p25"/>
          <p:cNvSpPr txBox="1"/>
          <p:nvPr/>
        </p:nvSpPr>
        <p:spPr>
          <a:xfrm>
            <a:off x="315000" y="1006125"/>
            <a:ext cx="8467500" cy="39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5"/>
          <p:cNvSpPr txBox="1"/>
          <p:nvPr/>
        </p:nvSpPr>
        <p:spPr>
          <a:xfrm>
            <a:off x="296200" y="1053150"/>
            <a:ext cx="8556900" cy="3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List of supported ciphers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Random key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Session ID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TLS extensions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SNI</a:t>
            </a:r>
            <a:endParaRPr/>
          </a:p>
        </p:txBody>
      </p:sp>
      <p:pic>
        <p:nvPicPr>
          <p:cNvPr id="197" name="Google Shape;197;p25"/>
          <p:cNvPicPr preferRelativeResize="0"/>
          <p:nvPr/>
        </p:nvPicPr>
        <p:blipFill rotWithShape="1">
          <a:blip r:embed="rId3">
            <a:alphaModFix/>
          </a:blip>
          <a:srcRect b="35674" l="0" r="0" t="0"/>
          <a:stretch/>
        </p:blipFill>
        <p:spPr>
          <a:xfrm>
            <a:off x="987300" y="2261499"/>
            <a:ext cx="4061126" cy="1885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TLS - Client Hello</a:t>
            </a:r>
            <a:endParaRPr/>
          </a:p>
        </p:txBody>
      </p:sp>
      <p:sp>
        <p:nvSpPr>
          <p:cNvPr id="203" name="Google Shape;203;p26"/>
          <p:cNvSpPr txBox="1"/>
          <p:nvPr/>
        </p:nvSpPr>
        <p:spPr>
          <a:xfrm>
            <a:off x="315000" y="1006125"/>
            <a:ext cx="8467500" cy="39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6"/>
          <p:cNvSpPr txBox="1"/>
          <p:nvPr/>
        </p:nvSpPr>
        <p:spPr>
          <a:xfrm>
            <a:off x="296200" y="1053150"/>
            <a:ext cx="8556900" cy="3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List of supported ciphers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Random key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Session ID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TLS extensions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SNI</a:t>
            </a:r>
            <a:endParaRPr/>
          </a:p>
        </p:txBody>
      </p:sp>
      <p:pic>
        <p:nvPicPr>
          <p:cNvPr id="205" name="Google Shape;205;p26"/>
          <p:cNvPicPr preferRelativeResize="0"/>
          <p:nvPr/>
        </p:nvPicPr>
        <p:blipFill rotWithShape="1">
          <a:blip r:embed="rId3">
            <a:alphaModFix/>
          </a:blip>
          <a:srcRect b="3110" l="0" r="0" t="0"/>
          <a:stretch/>
        </p:blipFill>
        <p:spPr>
          <a:xfrm>
            <a:off x="987300" y="2261500"/>
            <a:ext cx="4061126" cy="2839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6"/>
          <p:cNvSpPr txBox="1"/>
          <p:nvPr/>
        </p:nvSpPr>
        <p:spPr>
          <a:xfrm>
            <a:off x="4678050" y="1213000"/>
            <a:ext cx="2600100" cy="7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Multiple domains with TLS on the same IP!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Consequence?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TLS - Server Hello + ..</a:t>
            </a:r>
            <a:endParaRPr/>
          </a:p>
        </p:txBody>
      </p:sp>
      <p:sp>
        <p:nvSpPr>
          <p:cNvPr id="212" name="Google Shape;212;p27"/>
          <p:cNvSpPr txBox="1"/>
          <p:nvPr/>
        </p:nvSpPr>
        <p:spPr>
          <a:xfrm>
            <a:off x="277400" y="926200"/>
            <a:ext cx="8627400" cy="40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Server hello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Random key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Chosen cipher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SessionID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Certificate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Certificate contains public key &lt;- important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Server key exchange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Parameters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Server hello done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Handshake done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TLS - Client key exchange + ..</a:t>
            </a:r>
            <a:endParaRPr/>
          </a:p>
        </p:txBody>
      </p:sp>
      <p:sp>
        <p:nvSpPr>
          <p:cNvPr id="218" name="Google Shape;218;p28"/>
          <p:cNvSpPr txBox="1"/>
          <p:nvPr/>
        </p:nvSpPr>
        <p:spPr>
          <a:xfrm>
            <a:off x="324400" y="865075"/>
            <a:ext cx="8180700" cy="41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Client key exchange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Parameters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Change cipher spec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Everything will now be encrypted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Encrypted Handshake Message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Verifies client knows how to encrypt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TLS - New session ticket + ..</a:t>
            </a:r>
            <a:endParaRPr/>
          </a:p>
        </p:txBody>
      </p:sp>
      <p:sp>
        <p:nvSpPr>
          <p:cNvPr id="224" name="Google Shape;224;p29"/>
          <p:cNvSpPr txBox="1"/>
          <p:nvPr/>
        </p:nvSpPr>
        <p:spPr>
          <a:xfrm>
            <a:off x="291500" y="930900"/>
            <a:ext cx="8589600" cy="4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New session ticket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Session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Change Cipher Spec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Everything will now be encrypted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Encrypted Handshake Message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Verifies server knows how to encrypt</a:t>
            </a:r>
            <a:endParaRPr/>
          </a:p>
        </p:txBody>
      </p:sp>
      <p:pic>
        <p:nvPicPr>
          <p:cNvPr id="225" name="Google Shape;225;p29"/>
          <p:cNvPicPr preferRelativeResize="0"/>
          <p:nvPr/>
        </p:nvPicPr>
        <p:blipFill rotWithShape="1">
          <a:blip r:embed="rId3">
            <a:alphaModFix/>
          </a:blip>
          <a:srcRect b="0" l="0" r="54069" t="0"/>
          <a:stretch/>
        </p:blipFill>
        <p:spPr>
          <a:xfrm>
            <a:off x="5131950" y="865075"/>
            <a:ext cx="3387276" cy="3966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Cipher suite</a:t>
            </a:r>
            <a:endParaRPr/>
          </a:p>
        </p:txBody>
      </p:sp>
      <p:sp>
        <p:nvSpPr>
          <p:cNvPr id="231" name="Google Shape;231;p30"/>
          <p:cNvSpPr txBox="1"/>
          <p:nvPr/>
        </p:nvSpPr>
        <p:spPr>
          <a:xfrm>
            <a:off x="399625" y="1147175"/>
            <a:ext cx="8340600" cy="3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K</a:t>
            </a:r>
            <a:r>
              <a:rPr lang="da"/>
              <a:t>ey exchange algorithm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Encryption algorithm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Message Authentication Code (MAC) algorithm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Authentication algorithm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Cipher suite</a:t>
            </a:r>
            <a:endParaRPr/>
          </a:p>
        </p:txBody>
      </p:sp>
      <p:sp>
        <p:nvSpPr>
          <p:cNvPr id="237" name="Google Shape;237;p31"/>
          <p:cNvSpPr txBox="1"/>
          <p:nvPr/>
        </p:nvSpPr>
        <p:spPr>
          <a:xfrm>
            <a:off x="399625" y="1147175"/>
            <a:ext cx="8340600" cy="3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Key exchange algorithm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Encryption algorithm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Message Authentication Code (MAC) algorithm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Authentication algorithm</a:t>
            </a:r>
            <a:endParaRPr/>
          </a:p>
        </p:txBody>
      </p:sp>
      <p:pic>
        <p:nvPicPr>
          <p:cNvPr id="238" name="Google Shape;238;p31"/>
          <p:cNvPicPr preferRelativeResize="0"/>
          <p:nvPr/>
        </p:nvPicPr>
        <p:blipFill rotWithShape="1">
          <a:blip r:embed="rId3">
            <a:alphaModFix/>
          </a:blip>
          <a:srcRect b="3074" l="678" r="70061" t="2630"/>
          <a:stretch/>
        </p:blipFill>
        <p:spPr>
          <a:xfrm>
            <a:off x="1057866" y="2543525"/>
            <a:ext cx="2087474" cy="200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Recap - Agenda</a:t>
            </a:r>
            <a:endParaRPr/>
          </a:p>
        </p:txBody>
      </p:sp>
      <p:cxnSp>
        <p:nvCxnSpPr>
          <p:cNvPr id="74" name="Google Shape;74;p14"/>
          <p:cNvCxnSpPr/>
          <p:nvPr/>
        </p:nvCxnSpPr>
        <p:spPr>
          <a:xfrm>
            <a:off x="432550" y="2426000"/>
            <a:ext cx="83028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75" name="Google Shape;75;p14"/>
          <p:cNvSpPr txBox="1"/>
          <p:nvPr/>
        </p:nvSpPr>
        <p:spPr>
          <a:xfrm>
            <a:off x="338525" y="2106275"/>
            <a:ext cx="11190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SSL/TLS</a:t>
            </a:r>
            <a:endParaRPr/>
          </a:p>
        </p:txBody>
      </p:sp>
      <p:cxnSp>
        <p:nvCxnSpPr>
          <p:cNvPr id="76" name="Google Shape;76;p14"/>
          <p:cNvCxnSpPr/>
          <p:nvPr/>
        </p:nvCxnSpPr>
        <p:spPr>
          <a:xfrm rot="10800000">
            <a:off x="1607925" y="1988600"/>
            <a:ext cx="0" cy="45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" name="Google Shape;77;p14"/>
          <p:cNvSpPr txBox="1"/>
          <p:nvPr/>
        </p:nvSpPr>
        <p:spPr>
          <a:xfrm>
            <a:off x="1102500" y="1640775"/>
            <a:ext cx="11613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Encryption</a:t>
            </a:r>
            <a:endParaRPr/>
          </a:p>
        </p:txBody>
      </p:sp>
      <p:cxnSp>
        <p:nvCxnSpPr>
          <p:cNvPr id="78" name="Google Shape;78;p14"/>
          <p:cNvCxnSpPr/>
          <p:nvPr/>
        </p:nvCxnSpPr>
        <p:spPr>
          <a:xfrm>
            <a:off x="2463625" y="2435400"/>
            <a:ext cx="0" cy="41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4"/>
          <p:cNvSpPr txBox="1"/>
          <p:nvPr/>
        </p:nvSpPr>
        <p:spPr>
          <a:xfrm>
            <a:off x="2026375" y="2755375"/>
            <a:ext cx="8745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Hashing</a:t>
            </a:r>
            <a:endParaRPr/>
          </a:p>
        </p:txBody>
      </p:sp>
      <p:cxnSp>
        <p:nvCxnSpPr>
          <p:cNvPr id="80" name="Google Shape;80;p14"/>
          <p:cNvCxnSpPr/>
          <p:nvPr/>
        </p:nvCxnSpPr>
        <p:spPr>
          <a:xfrm flipH="1" rot="10800000">
            <a:off x="2985475" y="2064000"/>
            <a:ext cx="4800" cy="37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" name="Google Shape;81;p14"/>
          <p:cNvSpPr txBox="1"/>
          <p:nvPr/>
        </p:nvSpPr>
        <p:spPr>
          <a:xfrm>
            <a:off x="2623525" y="1687575"/>
            <a:ext cx="7239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D</a:t>
            </a:r>
            <a:r>
              <a:rPr lang="da"/>
              <a:t>igest</a:t>
            </a:r>
            <a:endParaRPr/>
          </a:p>
        </p:txBody>
      </p:sp>
      <p:cxnSp>
        <p:nvCxnSpPr>
          <p:cNvPr id="82" name="Google Shape;82;p14"/>
          <p:cNvCxnSpPr/>
          <p:nvPr/>
        </p:nvCxnSpPr>
        <p:spPr>
          <a:xfrm>
            <a:off x="3488550" y="2440100"/>
            <a:ext cx="0" cy="45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" name="Google Shape;83;p14"/>
          <p:cNvSpPr txBox="1"/>
          <p:nvPr/>
        </p:nvSpPr>
        <p:spPr>
          <a:xfrm>
            <a:off x="2849150" y="2755375"/>
            <a:ext cx="13257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Authentication</a:t>
            </a:r>
            <a:endParaRPr/>
          </a:p>
        </p:txBody>
      </p:sp>
      <p:cxnSp>
        <p:nvCxnSpPr>
          <p:cNvPr id="84" name="Google Shape;84;p14"/>
          <p:cNvCxnSpPr/>
          <p:nvPr/>
        </p:nvCxnSpPr>
        <p:spPr>
          <a:xfrm flipH="1" rot="10800000">
            <a:off x="4240800" y="2045300"/>
            <a:ext cx="4800" cy="39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" name="Google Shape;85;p14"/>
          <p:cNvSpPr txBox="1"/>
          <p:nvPr/>
        </p:nvSpPr>
        <p:spPr>
          <a:xfrm>
            <a:off x="3878775" y="1739300"/>
            <a:ext cx="8088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Ciphers</a:t>
            </a:r>
            <a:endParaRPr/>
          </a:p>
        </p:txBody>
      </p:sp>
      <p:cxnSp>
        <p:nvCxnSpPr>
          <p:cNvPr id="86" name="Google Shape;86;p14"/>
          <p:cNvCxnSpPr/>
          <p:nvPr/>
        </p:nvCxnSpPr>
        <p:spPr>
          <a:xfrm>
            <a:off x="4974250" y="2440100"/>
            <a:ext cx="0" cy="43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" name="Google Shape;87;p14"/>
          <p:cNvSpPr txBox="1"/>
          <p:nvPr/>
        </p:nvSpPr>
        <p:spPr>
          <a:xfrm>
            <a:off x="4513475" y="2790775"/>
            <a:ext cx="1142400" cy="1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Certificates</a:t>
            </a:r>
            <a:endParaRPr/>
          </a:p>
        </p:txBody>
      </p:sp>
      <p:cxnSp>
        <p:nvCxnSpPr>
          <p:cNvPr id="88" name="Google Shape;88;p14"/>
          <p:cNvCxnSpPr/>
          <p:nvPr/>
        </p:nvCxnSpPr>
        <p:spPr>
          <a:xfrm rot="10800000">
            <a:off x="5561950" y="2125200"/>
            <a:ext cx="0" cy="3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" name="Google Shape;89;p14"/>
          <p:cNvSpPr txBox="1"/>
          <p:nvPr/>
        </p:nvSpPr>
        <p:spPr>
          <a:xfrm>
            <a:off x="5185800" y="1769900"/>
            <a:ext cx="8088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Signing</a:t>
            </a:r>
            <a:endParaRPr/>
          </a:p>
        </p:txBody>
      </p:sp>
      <p:cxnSp>
        <p:nvCxnSpPr>
          <p:cNvPr id="90" name="Google Shape;90;p14"/>
          <p:cNvCxnSpPr/>
          <p:nvPr/>
        </p:nvCxnSpPr>
        <p:spPr>
          <a:xfrm>
            <a:off x="6112025" y="2449500"/>
            <a:ext cx="0" cy="43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" name="Google Shape;91;p14"/>
          <p:cNvSpPr txBox="1"/>
          <p:nvPr/>
        </p:nvSpPr>
        <p:spPr>
          <a:xfrm>
            <a:off x="5655875" y="2790775"/>
            <a:ext cx="12036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Protocols</a:t>
            </a:r>
            <a:endParaRPr/>
          </a:p>
        </p:txBody>
      </p:sp>
      <p:cxnSp>
        <p:nvCxnSpPr>
          <p:cNvPr id="92" name="Google Shape;92;p14"/>
          <p:cNvCxnSpPr/>
          <p:nvPr/>
        </p:nvCxnSpPr>
        <p:spPr>
          <a:xfrm rot="10800000">
            <a:off x="6568075" y="2115800"/>
            <a:ext cx="0" cy="32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3" name="Google Shape;93;p14"/>
          <p:cNvSpPr txBox="1"/>
          <p:nvPr/>
        </p:nvSpPr>
        <p:spPr>
          <a:xfrm>
            <a:off x="6074375" y="1765250"/>
            <a:ext cx="1161300" cy="1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Wireshark</a:t>
            </a:r>
            <a:endParaRPr/>
          </a:p>
        </p:txBody>
      </p:sp>
      <p:cxnSp>
        <p:nvCxnSpPr>
          <p:cNvPr id="94" name="Google Shape;94;p14"/>
          <p:cNvCxnSpPr/>
          <p:nvPr/>
        </p:nvCxnSpPr>
        <p:spPr>
          <a:xfrm>
            <a:off x="7419050" y="2449500"/>
            <a:ext cx="0" cy="43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4"/>
          <p:cNvSpPr txBox="1"/>
          <p:nvPr/>
        </p:nvSpPr>
        <p:spPr>
          <a:xfrm>
            <a:off x="6887800" y="2798875"/>
            <a:ext cx="12648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MITM Proxy</a:t>
            </a:r>
            <a:endParaRPr/>
          </a:p>
        </p:txBody>
      </p:sp>
      <p:cxnSp>
        <p:nvCxnSpPr>
          <p:cNvPr id="96" name="Google Shape;96;p14"/>
          <p:cNvCxnSpPr/>
          <p:nvPr/>
        </p:nvCxnSpPr>
        <p:spPr>
          <a:xfrm>
            <a:off x="437250" y="2430700"/>
            <a:ext cx="0" cy="44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14"/>
          <p:cNvSpPr txBox="1"/>
          <p:nvPr/>
        </p:nvSpPr>
        <p:spPr>
          <a:xfrm>
            <a:off x="0" y="2792875"/>
            <a:ext cx="1119000" cy="2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Motivation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Cipher suite</a:t>
            </a:r>
            <a:endParaRPr/>
          </a:p>
        </p:txBody>
      </p:sp>
      <p:sp>
        <p:nvSpPr>
          <p:cNvPr id="244" name="Google Shape;244;p32"/>
          <p:cNvSpPr txBox="1"/>
          <p:nvPr/>
        </p:nvSpPr>
        <p:spPr>
          <a:xfrm>
            <a:off x="399625" y="1147175"/>
            <a:ext cx="8340600" cy="3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Key exchange algorithm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Encryption algorithm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Message Authentication Code (MAC) algorithm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Authentication algorithm</a:t>
            </a:r>
            <a:endParaRPr/>
          </a:p>
        </p:txBody>
      </p:sp>
      <p:pic>
        <p:nvPicPr>
          <p:cNvPr id="245" name="Google Shape;245;p32"/>
          <p:cNvPicPr preferRelativeResize="0"/>
          <p:nvPr/>
        </p:nvPicPr>
        <p:blipFill rotWithShape="1">
          <a:blip r:embed="rId3">
            <a:alphaModFix/>
          </a:blip>
          <a:srcRect b="3074" l="679" r="52796" t="2630"/>
          <a:stretch/>
        </p:blipFill>
        <p:spPr>
          <a:xfrm>
            <a:off x="1057880" y="2543525"/>
            <a:ext cx="3319276" cy="200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Cipher suite</a:t>
            </a:r>
            <a:endParaRPr/>
          </a:p>
        </p:txBody>
      </p:sp>
      <p:sp>
        <p:nvSpPr>
          <p:cNvPr id="251" name="Google Shape;251;p33"/>
          <p:cNvSpPr txBox="1"/>
          <p:nvPr/>
        </p:nvSpPr>
        <p:spPr>
          <a:xfrm>
            <a:off x="399625" y="1147175"/>
            <a:ext cx="8340600" cy="3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Key exchange algorithm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Encryption algorithm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Message Authentication Code (MAC) algorithm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Authentication algorithm</a:t>
            </a:r>
            <a:endParaRPr/>
          </a:p>
        </p:txBody>
      </p:sp>
      <p:pic>
        <p:nvPicPr>
          <p:cNvPr id="252" name="Google Shape;252;p33"/>
          <p:cNvPicPr preferRelativeResize="0"/>
          <p:nvPr/>
        </p:nvPicPr>
        <p:blipFill rotWithShape="1">
          <a:blip r:embed="rId3">
            <a:alphaModFix/>
          </a:blip>
          <a:srcRect b="3074" l="677" r="28745" t="2630"/>
          <a:stretch/>
        </p:blipFill>
        <p:spPr>
          <a:xfrm>
            <a:off x="1057872" y="2543525"/>
            <a:ext cx="5035349" cy="200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Cipher suite</a:t>
            </a:r>
            <a:endParaRPr/>
          </a:p>
        </p:txBody>
      </p:sp>
      <p:sp>
        <p:nvSpPr>
          <p:cNvPr id="258" name="Google Shape;258;p34"/>
          <p:cNvSpPr txBox="1"/>
          <p:nvPr/>
        </p:nvSpPr>
        <p:spPr>
          <a:xfrm>
            <a:off x="399625" y="1147175"/>
            <a:ext cx="8340600" cy="3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Key exchange algorithm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Encryption algorithm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Message Authentication Code (MAC) algorithm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Authentication algorithm</a:t>
            </a:r>
            <a:endParaRPr/>
          </a:p>
        </p:txBody>
      </p:sp>
      <p:pic>
        <p:nvPicPr>
          <p:cNvPr id="259" name="Google Shape;259;p34"/>
          <p:cNvPicPr preferRelativeResize="0"/>
          <p:nvPr/>
        </p:nvPicPr>
        <p:blipFill rotWithShape="1">
          <a:blip r:embed="rId3">
            <a:alphaModFix/>
          </a:blip>
          <a:srcRect b="3074" l="678" r="1002" t="2630"/>
          <a:stretch/>
        </p:blipFill>
        <p:spPr>
          <a:xfrm>
            <a:off x="1057876" y="2543525"/>
            <a:ext cx="7014700" cy="200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Key exchange algorithm - Diffie Hellman </a:t>
            </a:r>
            <a:endParaRPr/>
          </a:p>
        </p:txBody>
      </p:sp>
      <p:sp>
        <p:nvSpPr>
          <p:cNvPr id="265" name="Google Shape;265;p35"/>
          <p:cNvSpPr txBox="1"/>
          <p:nvPr/>
        </p:nvSpPr>
        <p:spPr>
          <a:xfrm>
            <a:off x="249175" y="883900"/>
            <a:ext cx="81102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6" name="Google Shape;266;p35"/>
          <p:cNvPicPr preferRelativeResize="0"/>
          <p:nvPr/>
        </p:nvPicPr>
        <p:blipFill rotWithShape="1">
          <a:blip r:embed="rId3">
            <a:alphaModFix/>
          </a:blip>
          <a:srcRect b="80410" l="0" r="0" t="0"/>
          <a:stretch/>
        </p:blipFill>
        <p:spPr>
          <a:xfrm>
            <a:off x="4483875" y="682300"/>
            <a:ext cx="3016300" cy="873925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5"/>
          <p:cNvSpPr txBox="1"/>
          <p:nvPr/>
        </p:nvSpPr>
        <p:spPr>
          <a:xfrm>
            <a:off x="244925" y="831000"/>
            <a:ext cx="8345100" cy="40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How client and server calculates private key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that an evesdropper can’t see.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No trust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Key exchange algorithm - diffie hellman </a:t>
            </a:r>
            <a:endParaRPr/>
          </a:p>
        </p:txBody>
      </p:sp>
      <p:sp>
        <p:nvSpPr>
          <p:cNvPr id="273" name="Google Shape;273;p36"/>
          <p:cNvSpPr txBox="1"/>
          <p:nvPr/>
        </p:nvSpPr>
        <p:spPr>
          <a:xfrm>
            <a:off x="249175" y="883900"/>
            <a:ext cx="81102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4" name="Google Shape;274;p36"/>
          <p:cNvPicPr preferRelativeResize="0"/>
          <p:nvPr/>
        </p:nvPicPr>
        <p:blipFill rotWithShape="1">
          <a:blip r:embed="rId3">
            <a:alphaModFix/>
          </a:blip>
          <a:srcRect b="69134" l="0" r="0" t="0"/>
          <a:stretch/>
        </p:blipFill>
        <p:spPr>
          <a:xfrm>
            <a:off x="4483875" y="682300"/>
            <a:ext cx="3016300" cy="137697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6"/>
          <p:cNvSpPr txBox="1"/>
          <p:nvPr/>
        </p:nvSpPr>
        <p:spPr>
          <a:xfrm>
            <a:off x="244925" y="831000"/>
            <a:ext cx="4104000" cy="40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How client and server calculates private key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that an evesdropper can’t see.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No trust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Key exchange algorithm - diffie hellman </a:t>
            </a:r>
            <a:endParaRPr/>
          </a:p>
        </p:txBody>
      </p:sp>
      <p:sp>
        <p:nvSpPr>
          <p:cNvPr id="281" name="Google Shape;281;p37"/>
          <p:cNvSpPr txBox="1"/>
          <p:nvPr/>
        </p:nvSpPr>
        <p:spPr>
          <a:xfrm>
            <a:off x="249175" y="883900"/>
            <a:ext cx="81102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2" name="Google Shape;282;p37"/>
          <p:cNvPicPr preferRelativeResize="0"/>
          <p:nvPr/>
        </p:nvPicPr>
        <p:blipFill rotWithShape="1">
          <a:blip r:embed="rId3">
            <a:alphaModFix/>
          </a:blip>
          <a:srcRect b="51430" l="0" r="0" t="0"/>
          <a:stretch/>
        </p:blipFill>
        <p:spPr>
          <a:xfrm>
            <a:off x="4483875" y="682300"/>
            <a:ext cx="3016300" cy="2166799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37"/>
          <p:cNvSpPr txBox="1"/>
          <p:nvPr/>
        </p:nvSpPr>
        <p:spPr>
          <a:xfrm>
            <a:off x="244925" y="831000"/>
            <a:ext cx="4104000" cy="40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How client and server calculates private key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that an evesdropper can’t see.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No trust</a:t>
            </a:r>
            <a:endParaRPr/>
          </a:p>
        </p:txBody>
      </p:sp>
      <p:sp>
        <p:nvSpPr>
          <p:cNvPr id="284" name="Google Shape;284;p37"/>
          <p:cNvSpPr/>
          <p:nvPr/>
        </p:nvSpPr>
        <p:spPr>
          <a:xfrm>
            <a:off x="5129400" y="2750400"/>
            <a:ext cx="1763100" cy="9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Key exchange algorithm - diffie hellman </a:t>
            </a:r>
            <a:endParaRPr/>
          </a:p>
        </p:txBody>
      </p:sp>
      <p:sp>
        <p:nvSpPr>
          <p:cNvPr id="290" name="Google Shape;290;p38"/>
          <p:cNvSpPr txBox="1"/>
          <p:nvPr/>
        </p:nvSpPr>
        <p:spPr>
          <a:xfrm>
            <a:off x="249175" y="883900"/>
            <a:ext cx="81102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1" name="Google Shape;291;p38"/>
          <p:cNvPicPr preferRelativeResize="0"/>
          <p:nvPr/>
        </p:nvPicPr>
        <p:blipFill rotWithShape="1">
          <a:blip r:embed="rId3">
            <a:alphaModFix/>
          </a:blip>
          <a:srcRect b="27719" l="0" r="0" t="0"/>
          <a:stretch/>
        </p:blipFill>
        <p:spPr>
          <a:xfrm>
            <a:off x="4483875" y="682300"/>
            <a:ext cx="3016300" cy="3224699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8"/>
          <p:cNvSpPr txBox="1"/>
          <p:nvPr/>
        </p:nvSpPr>
        <p:spPr>
          <a:xfrm>
            <a:off x="244925" y="831000"/>
            <a:ext cx="4104000" cy="40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How client and server calculates private key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that an evesdropper can’t see.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No trust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Key exchange algorithm - diffie hellman </a:t>
            </a:r>
            <a:endParaRPr/>
          </a:p>
        </p:txBody>
      </p:sp>
      <p:sp>
        <p:nvSpPr>
          <p:cNvPr id="298" name="Google Shape;298;p39"/>
          <p:cNvSpPr txBox="1"/>
          <p:nvPr/>
        </p:nvSpPr>
        <p:spPr>
          <a:xfrm>
            <a:off x="249175" y="883900"/>
            <a:ext cx="81102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9" name="Google Shape;299;p39"/>
          <p:cNvPicPr preferRelativeResize="0"/>
          <p:nvPr/>
        </p:nvPicPr>
        <p:blipFill rotWithShape="1">
          <a:blip r:embed="rId3">
            <a:alphaModFix/>
          </a:blip>
          <a:srcRect b="16652" l="0" r="0" t="0"/>
          <a:stretch/>
        </p:blipFill>
        <p:spPr>
          <a:xfrm>
            <a:off x="4483875" y="682300"/>
            <a:ext cx="3016300" cy="3718349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39"/>
          <p:cNvSpPr txBox="1"/>
          <p:nvPr/>
        </p:nvSpPr>
        <p:spPr>
          <a:xfrm>
            <a:off x="244925" y="831000"/>
            <a:ext cx="4104000" cy="40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How client and server calculates private key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that an evesdropper can’t see.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No trust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Key exchange algorithm - diffie hellman </a:t>
            </a:r>
            <a:endParaRPr/>
          </a:p>
        </p:txBody>
      </p:sp>
      <p:sp>
        <p:nvSpPr>
          <p:cNvPr id="306" name="Google Shape;306;p40"/>
          <p:cNvSpPr txBox="1"/>
          <p:nvPr/>
        </p:nvSpPr>
        <p:spPr>
          <a:xfrm>
            <a:off x="249175" y="883900"/>
            <a:ext cx="81102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7" name="Google Shape;307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3875" y="682300"/>
            <a:ext cx="3016300" cy="4461275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40"/>
          <p:cNvSpPr txBox="1"/>
          <p:nvPr/>
        </p:nvSpPr>
        <p:spPr>
          <a:xfrm>
            <a:off x="244925" y="831000"/>
            <a:ext cx="4104000" cy="40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How client and server calculates private key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that an evesdropper can’t see.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No trust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(Color is just for intuitive explanation)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pre_master_key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Key exchange algorithm - RSA</a:t>
            </a:r>
            <a:endParaRPr/>
          </a:p>
        </p:txBody>
      </p:sp>
      <p:sp>
        <p:nvSpPr>
          <p:cNvPr id="314" name="Google Shape;314;p41"/>
          <p:cNvSpPr txBox="1"/>
          <p:nvPr/>
        </p:nvSpPr>
        <p:spPr>
          <a:xfrm>
            <a:off x="437250" y="1175400"/>
            <a:ext cx="8166600" cy="3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Client uses server’s public key to encrypt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Server uses its private key to decrypt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No forward secrecy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Recap - Agenda</a:t>
            </a:r>
            <a:endParaRPr/>
          </a:p>
        </p:txBody>
      </p:sp>
      <p:cxnSp>
        <p:nvCxnSpPr>
          <p:cNvPr id="103" name="Google Shape;103;p15"/>
          <p:cNvCxnSpPr/>
          <p:nvPr/>
        </p:nvCxnSpPr>
        <p:spPr>
          <a:xfrm>
            <a:off x="432550" y="2426000"/>
            <a:ext cx="83028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04" name="Google Shape;104;p15"/>
          <p:cNvSpPr txBox="1"/>
          <p:nvPr/>
        </p:nvSpPr>
        <p:spPr>
          <a:xfrm>
            <a:off x="338525" y="2106275"/>
            <a:ext cx="11190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SSL/TLS</a:t>
            </a:r>
            <a:endParaRPr/>
          </a:p>
        </p:txBody>
      </p:sp>
      <p:cxnSp>
        <p:nvCxnSpPr>
          <p:cNvPr id="105" name="Google Shape;105;p15"/>
          <p:cNvCxnSpPr/>
          <p:nvPr/>
        </p:nvCxnSpPr>
        <p:spPr>
          <a:xfrm rot="10800000">
            <a:off x="1607925" y="1988600"/>
            <a:ext cx="0" cy="45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Google Shape;106;p15"/>
          <p:cNvSpPr txBox="1"/>
          <p:nvPr/>
        </p:nvSpPr>
        <p:spPr>
          <a:xfrm>
            <a:off x="1102500" y="1640775"/>
            <a:ext cx="11613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Encryption</a:t>
            </a:r>
            <a:endParaRPr/>
          </a:p>
        </p:txBody>
      </p:sp>
      <p:cxnSp>
        <p:nvCxnSpPr>
          <p:cNvPr id="107" name="Google Shape;107;p15"/>
          <p:cNvCxnSpPr/>
          <p:nvPr/>
        </p:nvCxnSpPr>
        <p:spPr>
          <a:xfrm>
            <a:off x="2463625" y="2435400"/>
            <a:ext cx="0" cy="41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p15"/>
          <p:cNvSpPr txBox="1"/>
          <p:nvPr/>
        </p:nvSpPr>
        <p:spPr>
          <a:xfrm>
            <a:off x="2026375" y="2755375"/>
            <a:ext cx="8745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Hashing</a:t>
            </a:r>
            <a:endParaRPr/>
          </a:p>
        </p:txBody>
      </p:sp>
      <p:cxnSp>
        <p:nvCxnSpPr>
          <p:cNvPr id="109" name="Google Shape;109;p15"/>
          <p:cNvCxnSpPr/>
          <p:nvPr/>
        </p:nvCxnSpPr>
        <p:spPr>
          <a:xfrm flipH="1" rot="10800000">
            <a:off x="2985475" y="2064000"/>
            <a:ext cx="4800" cy="37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15"/>
          <p:cNvSpPr txBox="1"/>
          <p:nvPr/>
        </p:nvSpPr>
        <p:spPr>
          <a:xfrm>
            <a:off x="2623525" y="1687575"/>
            <a:ext cx="7239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Digest</a:t>
            </a:r>
            <a:endParaRPr/>
          </a:p>
        </p:txBody>
      </p:sp>
      <p:cxnSp>
        <p:nvCxnSpPr>
          <p:cNvPr id="111" name="Google Shape;111;p15"/>
          <p:cNvCxnSpPr/>
          <p:nvPr/>
        </p:nvCxnSpPr>
        <p:spPr>
          <a:xfrm>
            <a:off x="3488550" y="2440100"/>
            <a:ext cx="0" cy="45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" name="Google Shape;112;p15"/>
          <p:cNvSpPr txBox="1"/>
          <p:nvPr/>
        </p:nvSpPr>
        <p:spPr>
          <a:xfrm>
            <a:off x="2849150" y="2755375"/>
            <a:ext cx="13257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Authentication</a:t>
            </a:r>
            <a:endParaRPr/>
          </a:p>
        </p:txBody>
      </p:sp>
      <p:cxnSp>
        <p:nvCxnSpPr>
          <p:cNvPr id="113" name="Google Shape;113;p15"/>
          <p:cNvCxnSpPr/>
          <p:nvPr/>
        </p:nvCxnSpPr>
        <p:spPr>
          <a:xfrm flipH="1" rot="10800000">
            <a:off x="4240800" y="2045300"/>
            <a:ext cx="4800" cy="39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" name="Google Shape;114;p15"/>
          <p:cNvSpPr txBox="1"/>
          <p:nvPr/>
        </p:nvSpPr>
        <p:spPr>
          <a:xfrm>
            <a:off x="3878775" y="1739300"/>
            <a:ext cx="8088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Ciphers</a:t>
            </a:r>
            <a:endParaRPr/>
          </a:p>
        </p:txBody>
      </p:sp>
      <p:cxnSp>
        <p:nvCxnSpPr>
          <p:cNvPr id="115" name="Google Shape;115;p15"/>
          <p:cNvCxnSpPr/>
          <p:nvPr/>
        </p:nvCxnSpPr>
        <p:spPr>
          <a:xfrm>
            <a:off x="4974250" y="2440100"/>
            <a:ext cx="0" cy="43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6" name="Google Shape;116;p15"/>
          <p:cNvSpPr txBox="1"/>
          <p:nvPr/>
        </p:nvSpPr>
        <p:spPr>
          <a:xfrm>
            <a:off x="4513475" y="2790775"/>
            <a:ext cx="1142400" cy="1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Certificates</a:t>
            </a:r>
            <a:endParaRPr/>
          </a:p>
        </p:txBody>
      </p:sp>
      <p:cxnSp>
        <p:nvCxnSpPr>
          <p:cNvPr id="117" name="Google Shape;117;p15"/>
          <p:cNvCxnSpPr/>
          <p:nvPr/>
        </p:nvCxnSpPr>
        <p:spPr>
          <a:xfrm rot="10800000">
            <a:off x="5561950" y="2125200"/>
            <a:ext cx="0" cy="3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8" name="Google Shape;118;p15"/>
          <p:cNvSpPr txBox="1"/>
          <p:nvPr/>
        </p:nvSpPr>
        <p:spPr>
          <a:xfrm>
            <a:off x="5185800" y="1769900"/>
            <a:ext cx="8088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Signing</a:t>
            </a:r>
            <a:endParaRPr/>
          </a:p>
        </p:txBody>
      </p:sp>
      <p:cxnSp>
        <p:nvCxnSpPr>
          <p:cNvPr id="119" name="Google Shape;119;p15"/>
          <p:cNvCxnSpPr/>
          <p:nvPr/>
        </p:nvCxnSpPr>
        <p:spPr>
          <a:xfrm>
            <a:off x="6112025" y="2449500"/>
            <a:ext cx="0" cy="43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0" name="Google Shape;120;p15"/>
          <p:cNvSpPr txBox="1"/>
          <p:nvPr/>
        </p:nvSpPr>
        <p:spPr>
          <a:xfrm>
            <a:off x="5655875" y="2790775"/>
            <a:ext cx="12036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Protocols</a:t>
            </a:r>
            <a:endParaRPr/>
          </a:p>
        </p:txBody>
      </p:sp>
      <p:cxnSp>
        <p:nvCxnSpPr>
          <p:cNvPr id="121" name="Google Shape;121;p15"/>
          <p:cNvCxnSpPr/>
          <p:nvPr/>
        </p:nvCxnSpPr>
        <p:spPr>
          <a:xfrm rot="10800000">
            <a:off x="6568075" y="2115800"/>
            <a:ext cx="0" cy="32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15"/>
          <p:cNvSpPr txBox="1"/>
          <p:nvPr/>
        </p:nvSpPr>
        <p:spPr>
          <a:xfrm>
            <a:off x="6074375" y="1765250"/>
            <a:ext cx="1161300" cy="1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Wireshark</a:t>
            </a:r>
            <a:endParaRPr/>
          </a:p>
        </p:txBody>
      </p:sp>
      <p:cxnSp>
        <p:nvCxnSpPr>
          <p:cNvPr id="123" name="Google Shape;123;p15"/>
          <p:cNvCxnSpPr/>
          <p:nvPr/>
        </p:nvCxnSpPr>
        <p:spPr>
          <a:xfrm>
            <a:off x="7419050" y="2449500"/>
            <a:ext cx="0" cy="43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4" name="Google Shape;124;p15"/>
          <p:cNvSpPr txBox="1"/>
          <p:nvPr/>
        </p:nvSpPr>
        <p:spPr>
          <a:xfrm>
            <a:off x="6887800" y="2798875"/>
            <a:ext cx="12648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MITM Proxy</a:t>
            </a:r>
            <a:endParaRPr/>
          </a:p>
        </p:txBody>
      </p:sp>
      <p:cxnSp>
        <p:nvCxnSpPr>
          <p:cNvPr id="125" name="Google Shape;125;p15"/>
          <p:cNvCxnSpPr/>
          <p:nvPr/>
        </p:nvCxnSpPr>
        <p:spPr>
          <a:xfrm>
            <a:off x="437250" y="2430700"/>
            <a:ext cx="0" cy="44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6" name="Google Shape;126;p15"/>
          <p:cNvSpPr txBox="1"/>
          <p:nvPr/>
        </p:nvSpPr>
        <p:spPr>
          <a:xfrm>
            <a:off x="0" y="2792875"/>
            <a:ext cx="1119000" cy="2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Motivation</a:t>
            </a:r>
            <a:endParaRPr/>
          </a:p>
        </p:txBody>
      </p:sp>
      <p:sp>
        <p:nvSpPr>
          <p:cNvPr id="127" name="Google Shape;127;p15"/>
          <p:cNvSpPr txBox="1"/>
          <p:nvPr/>
        </p:nvSpPr>
        <p:spPr>
          <a:xfrm>
            <a:off x="98250" y="3864675"/>
            <a:ext cx="8938200" cy="6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3600"/>
              <a:t>PLEASE ASK DURING PRESENTATION !</a:t>
            </a:r>
            <a:endParaRPr sz="36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(pre)-Master-key</a:t>
            </a:r>
            <a:endParaRPr/>
          </a:p>
        </p:txBody>
      </p:sp>
      <p:sp>
        <p:nvSpPr>
          <p:cNvPr id="320" name="Google Shape;320;p42"/>
          <p:cNvSpPr txBox="1"/>
          <p:nvPr/>
        </p:nvSpPr>
        <p:spPr>
          <a:xfrm>
            <a:off x="263275" y="1090750"/>
            <a:ext cx="8528700" cy="35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master_secret = 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(pre)-Master-key</a:t>
            </a:r>
            <a:endParaRPr/>
          </a:p>
        </p:txBody>
      </p:sp>
      <p:sp>
        <p:nvSpPr>
          <p:cNvPr id="326" name="Google Shape;326;p43"/>
          <p:cNvSpPr txBox="1"/>
          <p:nvPr/>
        </p:nvSpPr>
        <p:spPr>
          <a:xfrm>
            <a:off x="263275" y="1090750"/>
            <a:ext cx="8528700" cy="35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master_secret = PRF()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(pre)-Master-key</a:t>
            </a:r>
            <a:endParaRPr/>
          </a:p>
        </p:txBody>
      </p:sp>
      <p:sp>
        <p:nvSpPr>
          <p:cNvPr id="332" name="Google Shape;332;p44"/>
          <p:cNvSpPr txBox="1"/>
          <p:nvPr/>
        </p:nvSpPr>
        <p:spPr>
          <a:xfrm>
            <a:off x="263275" y="1090750"/>
            <a:ext cx="8528700" cy="35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master_secret = PRF(pre_master_secret)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(pre)-Master-key</a:t>
            </a:r>
            <a:endParaRPr/>
          </a:p>
        </p:txBody>
      </p:sp>
      <p:sp>
        <p:nvSpPr>
          <p:cNvPr id="338" name="Google Shape;338;p45"/>
          <p:cNvSpPr txBox="1"/>
          <p:nvPr/>
        </p:nvSpPr>
        <p:spPr>
          <a:xfrm>
            <a:off x="263275" y="1090750"/>
            <a:ext cx="8528700" cy="35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master_secret = PRF(pre_master_secret, "master secret")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(pre)-Master-key</a:t>
            </a:r>
            <a:endParaRPr/>
          </a:p>
        </p:txBody>
      </p:sp>
      <p:sp>
        <p:nvSpPr>
          <p:cNvPr id="344" name="Google Shape;344;p46"/>
          <p:cNvSpPr txBox="1"/>
          <p:nvPr/>
        </p:nvSpPr>
        <p:spPr>
          <a:xfrm>
            <a:off x="263275" y="1090750"/>
            <a:ext cx="8528700" cy="35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master_secret = PRF(pre_master_secret, "master secret",ClientHello.random + ServerHello.random)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F</a:t>
            </a:r>
            <a:r>
              <a:rPr lang="da"/>
              <a:t>or symmetric encryption (fx. AES)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Master-secret depends on client and servers’ “randomness”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Exercise 2/4</a:t>
            </a:r>
            <a:endParaRPr/>
          </a:p>
        </p:txBody>
      </p:sp>
      <p:sp>
        <p:nvSpPr>
          <p:cNvPr id="350" name="Google Shape;350;p47"/>
          <p:cNvSpPr txBox="1"/>
          <p:nvPr/>
        </p:nvSpPr>
        <p:spPr>
          <a:xfrm>
            <a:off x="366725" y="1109575"/>
            <a:ext cx="8434500" cy="38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In terminal, run export SSLKEYLOGFILE=/tmp/key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In same terminal, run firefox/chrome/</a:t>
            </a:r>
            <a:r>
              <a:rPr lang="da"/>
              <a:t>chromium-browser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Capture in wireshark while visiting </a:t>
            </a:r>
            <a:r>
              <a:rPr lang="da" u="sng">
                <a:solidFill>
                  <a:schemeClr val="hlink"/>
                </a:solidFill>
                <a:hlinkClick r:id="rId3"/>
              </a:rPr>
              <a:t>https://esrl.dk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Filter “ip.addr == 130.225.157.100 and ssl”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Edit -&gt; Preferences -&gt; Protocols -&gt; ssl -&gt; “(pre)-master-secret log filename”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Set that to /tmp/key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See decrypted content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Summarize</a:t>
            </a:r>
            <a:endParaRPr/>
          </a:p>
        </p:txBody>
      </p:sp>
      <p:sp>
        <p:nvSpPr>
          <p:cNvPr id="356" name="Google Shape;356;p48"/>
          <p:cNvSpPr txBox="1"/>
          <p:nvPr/>
        </p:nvSpPr>
        <p:spPr>
          <a:xfrm>
            <a:off x="399625" y="1147175"/>
            <a:ext cx="8340600" cy="3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 strike="sngStrike"/>
              <a:t>Encryption algorithm</a:t>
            </a:r>
            <a:endParaRPr strike="sngStrike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 strike="sngStrike"/>
              <a:t>DES</a:t>
            </a:r>
            <a:endParaRPr strike="sngStrike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 strike="sngStrike"/>
              <a:t>AES</a:t>
            </a:r>
            <a:endParaRPr strike="sngStrike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da" strike="sngStrike"/>
              <a:t>Key exchange algorithm</a:t>
            </a:r>
            <a:endParaRPr strike="sngStrike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 strike="sngStrike"/>
              <a:t>RSA</a:t>
            </a:r>
            <a:endParaRPr strike="sngStrike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 strike="sngStrike"/>
              <a:t>DH</a:t>
            </a:r>
            <a:endParaRPr strike="sngStrike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Message Authentication Code (MAC) algorithm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Authentication algorithm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Message Authentication Code(MAC)</a:t>
            </a:r>
            <a:endParaRPr/>
          </a:p>
        </p:txBody>
      </p:sp>
      <p:sp>
        <p:nvSpPr>
          <p:cNvPr id="362" name="Google Shape;362;p49"/>
          <p:cNvSpPr txBox="1"/>
          <p:nvPr/>
        </p:nvSpPr>
        <p:spPr>
          <a:xfrm>
            <a:off x="539575" y="1268350"/>
            <a:ext cx="7344000" cy="15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49"/>
          <p:cNvSpPr txBox="1"/>
          <p:nvPr/>
        </p:nvSpPr>
        <p:spPr>
          <a:xfrm>
            <a:off x="280300" y="1156225"/>
            <a:ext cx="8465100" cy="3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Integrity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49"/>
          <p:cNvSpPr/>
          <p:nvPr/>
        </p:nvSpPr>
        <p:spPr>
          <a:xfrm>
            <a:off x="1513900" y="2769225"/>
            <a:ext cx="789900" cy="691200"/>
          </a:xfrm>
          <a:prstGeom prst="smileyFace">
            <a:avLst>
              <a:gd fmla="val 4653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49"/>
          <p:cNvSpPr/>
          <p:nvPr/>
        </p:nvSpPr>
        <p:spPr>
          <a:xfrm>
            <a:off x="6323500" y="2856225"/>
            <a:ext cx="738000" cy="517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Server</a:t>
            </a:r>
            <a:endParaRPr/>
          </a:p>
        </p:txBody>
      </p:sp>
      <p:cxnSp>
        <p:nvCxnSpPr>
          <p:cNvPr id="366" name="Google Shape;366;p49"/>
          <p:cNvCxnSpPr>
            <a:stCxn id="364" idx="6"/>
            <a:endCxn id="365" idx="1"/>
          </p:cNvCxnSpPr>
          <p:nvPr/>
        </p:nvCxnSpPr>
        <p:spPr>
          <a:xfrm>
            <a:off x="2303800" y="3114825"/>
            <a:ext cx="401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7" name="Google Shape;367;p49"/>
          <p:cNvSpPr/>
          <p:nvPr/>
        </p:nvSpPr>
        <p:spPr>
          <a:xfrm>
            <a:off x="2482500" y="2670475"/>
            <a:ext cx="1814700" cy="42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msg: Hello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MAC: da:4g:f3:dead</a:t>
            </a:r>
            <a:endParaRPr/>
          </a:p>
        </p:txBody>
      </p:sp>
      <p:sp>
        <p:nvSpPr>
          <p:cNvPr id="368" name="Google Shape;368;p49"/>
          <p:cNvSpPr/>
          <p:nvPr/>
        </p:nvSpPr>
        <p:spPr>
          <a:xfrm>
            <a:off x="841050" y="3506550"/>
            <a:ext cx="2597700" cy="30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H(Hello || key) = da:4g:f3:dead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Message Authentication Code(MAC)</a:t>
            </a:r>
            <a:endParaRPr/>
          </a:p>
        </p:txBody>
      </p:sp>
      <p:sp>
        <p:nvSpPr>
          <p:cNvPr id="374" name="Google Shape;374;p50"/>
          <p:cNvSpPr txBox="1"/>
          <p:nvPr/>
        </p:nvSpPr>
        <p:spPr>
          <a:xfrm>
            <a:off x="539575" y="1268350"/>
            <a:ext cx="7344000" cy="15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50"/>
          <p:cNvSpPr txBox="1"/>
          <p:nvPr/>
        </p:nvSpPr>
        <p:spPr>
          <a:xfrm>
            <a:off x="280300" y="1156225"/>
            <a:ext cx="8465100" cy="3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Integrity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50"/>
          <p:cNvSpPr/>
          <p:nvPr/>
        </p:nvSpPr>
        <p:spPr>
          <a:xfrm>
            <a:off x="1513900" y="2769225"/>
            <a:ext cx="789900" cy="691200"/>
          </a:xfrm>
          <a:prstGeom prst="smileyFace">
            <a:avLst>
              <a:gd fmla="val 4653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50"/>
          <p:cNvSpPr/>
          <p:nvPr/>
        </p:nvSpPr>
        <p:spPr>
          <a:xfrm>
            <a:off x="6323500" y="2856225"/>
            <a:ext cx="738000" cy="517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Server</a:t>
            </a:r>
            <a:endParaRPr/>
          </a:p>
        </p:txBody>
      </p:sp>
      <p:cxnSp>
        <p:nvCxnSpPr>
          <p:cNvPr id="378" name="Google Shape;378;p50"/>
          <p:cNvCxnSpPr>
            <a:stCxn id="376" idx="6"/>
            <a:endCxn id="377" idx="1"/>
          </p:cNvCxnSpPr>
          <p:nvPr/>
        </p:nvCxnSpPr>
        <p:spPr>
          <a:xfrm>
            <a:off x="2303800" y="3114825"/>
            <a:ext cx="401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9" name="Google Shape;379;p50"/>
          <p:cNvSpPr/>
          <p:nvPr/>
        </p:nvSpPr>
        <p:spPr>
          <a:xfrm>
            <a:off x="2482500" y="2670475"/>
            <a:ext cx="1814700" cy="42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msg: Hello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MAC: da:4g:f3:dead</a:t>
            </a:r>
            <a:endParaRPr/>
          </a:p>
        </p:txBody>
      </p:sp>
      <p:sp>
        <p:nvSpPr>
          <p:cNvPr id="380" name="Google Shape;380;p50"/>
          <p:cNvSpPr/>
          <p:nvPr/>
        </p:nvSpPr>
        <p:spPr>
          <a:xfrm>
            <a:off x="5639400" y="3506550"/>
            <a:ext cx="2597700" cy="30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H(Hello || key) = da:4g:f3:dead</a:t>
            </a:r>
            <a:endParaRPr/>
          </a:p>
        </p:txBody>
      </p:sp>
      <p:sp>
        <p:nvSpPr>
          <p:cNvPr id="381" name="Google Shape;381;p50"/>
          <p:cNvSpPr/>
          <p:nvPr/>
        </p:nvSpPr>
        <p:spPr>
          <a:xfrm>
            <a:off x="841050" y="3506550"/>
            <a:ext cx="2597700" cy="30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H(Hello || key) = da:4g:f3:dead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Message Authentication Code(MAC)</a:t>
            </a:r>
            <a:endParaRPr/>
          </a:p>
        </p:txBody>
      </p:sp>
      <p:sp>
        <p:nvSpPr>
          <p:cNvPr id="387" name="Google Shape;387;p51"/>
          <p:cNvSpPr txBox="1"/>
          <p:nvPr/>
        </p:nvSpPr>
        <p:spPr>
          <a:xfrm>
            <a:off x="539575" y="1268350"/>
            <a:ext cx="7344000" cy="15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51"/>
          <p:cNvSpPr txBox="1"/>
          <p:nvPr/>
        </p:nvSpPr>
        <p:spPr>
          <a:xfrm>
            <a:off x="280300" y="1156225"/>
            <a:ext cx="8465100" cy="3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Integrity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51"/>
          <p:cNvSpPr/>
          <p:nvPr/>
        </p:nvSpPr>
        <p:spPr>
          <a:xfrm>
            <a:off x="1513900" y="2769225"/>
            <a:ext cx="789900" cy="691200"/>
          </a:xfrm>
          <a:prstGeom prst="smileyFace">
            <a:avLst>
              <a:gd fmla="val 4653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51"/>
          <p:cNvSpPr/>
          <p:nvPr/>
        </p:nvSpPr>
        <p:spPr>
          <a:xfrm>
            <a:off x="6323500" y="2856225"/>
            <a:ext cx="738000" cy="517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Server</a:t>
            </a:r>
            <a:endParaRPr/>
          </a:p>
        </p:txBody>
      </p:sp>
      <p:cxnSp>
        <p:nvCxnSpPr>
          <p:cNvPr id="391" name="Google Shape;391;p51"/>
          <p:cNvCxnSpPr>
            <a:stCxn id="389" idx="6"/>
            <a:endCxn id="390" idx="1"/>
          </p:cNvCxnSpPr>
          <p:nvPr/>
        </p:nvCxnSpPr>
        <p:spPr>
          <a:xfrm>
            <a:off x="2303800" y="3114825"/>
            <a:ext cx="401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2" name="Google Shape;392;p51"/>
          <p:cNvSpPr/>
          <p:nvPr/>
        </p:nvSpPr>
        <p:spPr>
          <a:xfrm>
            <a:off x="2482500" y="2670475"/>
            <a:ext cx="1814700" cy="42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msg: Hello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MAC: da:4g:f3:dead</a:t>
            </a:r>
            <a:endParaRPr/>
          </a:p>
        </p:txBody>
      </p:sp>
      <p:sp>
        <p:nvSpPr>
          <p:cNvPr id="393" name="Google Shape;393;p51"/>
          <p:cNvSpPr/>
          <p:nvPr/>
        </p:nvSpPr>
        <p:spPr>
          <a:xfrm>
            <a:off x="5644100" y="3481100"/>
            <a:ext cx="2630700" cy="30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H(Hellw</a:t>
            </a:r>
            <a:r>
              <a:rPr lang="da"/>
              <a:t>|| key</a:t>
            </a:r>
            <a:r>
              <a:rPr lang="da"/>
              <a:t>) = dk:34:da:beef</a:t>
            </a:r>
            <a:endParaRPr/>
          </a:p>
        </p:txBody>
      </p:sp>
      <p:sp>
        <p:nvSpPr>
          <p:cNvPr id="394" name="Google Shape;394;p51"/>
          <p:cNvSpPr/>
          <p:nvPr/>
        </p:nvSpPr>
        <p:spPr>
          <a:xfrm>
            <a:off x="4358350" y="2176825"/>
            <a:ext cx="423144" cy="916812"/>
          </a:xfrm>
          <a:prstGeom prst="lightningBol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51"/>
          <p:cNvSpPr txBox="1"/>
          <p:nvPr/>
        </p:nvSpPr>
        <p:spPr>
          <a:xfrm>
            <a:off x="4621625" y="2247375"/>
            <a:ext cx="3198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w</a:t>
            </a:r>
            <a:endParaRPr/>
          </a:p>
        </p:txBody>
      </p:sp>
      <p:sp>
        <p:nvSpPr>
          <p:cNvPr id="396" name="Google Shape;396;p51"/>
          <p:cNvSpPr/>
          <p:nvPr/>
        </p:nvSpPr>
        <p:spPr>
          <a:xfrm>
            <a:off x="841050" y="3506550"/>
            <a:ext cx="2597700" cy="30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H(Hello || key) = da:4g:f3:dead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Recap - Motivation</a:t>
            </a:r>
            <a:endParaRPr/>
          </a:p>
        </p:txBody>
      </p:sp>
      <p:sp>
        <p:nvSpPr>
          <p:cNvPr id="133" name="Google Shape;133;p16"/>
          <p:cNvSpPr txBox="1"/>
          <p:nvPr/>
        </p:nvSpPr>
        <p:spPr>
          <a:xfrm>
            <a:off x="390225" y="1048450"/>
            <a:ext cx="7955100" cy="37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The connection is private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Eavesdroppers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The connection is reliable (integrity)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Tampering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da"/>
              <a:t>Identity of the communicating parties can be authenticated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MITM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Message Authentication Code(MAC)</a:t>
            </a:r>
            <a:endParaRPr/>
          </a:p>
        </p:txBody>
      </p:sp>
      <p:sp>
        <p:nvSpPr>
          <p:cNvPr id="402" name="Google Shape;402;p52"/>
          <p:cNvSpPr txBox="1"/>
          <p:nvPr/>
        </p:nvSpPr>
        <p:spPr>
          <a:xfrm>
            <a:off x="539575" y="1268350"/>
            <a:ext cx="7344000" cy="15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52"/>
          <p:cNvSpPr txBox="1"/>
          <p:nvPr/>
        </p:nvSpPr>
        <p:spPr>
          <a:xfrm>
            <a:off x="280300" y="1156225"/>
            <a:ext cx="8465100" cy="3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Integrity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Authentication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Must be u</a:t>
            </a:r>
            <a:r>
              <a:rPr lang="da"/>
              <a:t>nforgeable under chosen-message attacks</a:t>
            </a:r>
            <a:endParaRPr/>
          </a:p>
        </p:txBody>
      </p:sp>
      <p:sp>
        <p:nvSpPr>
          <p:cNvPr id="404" name="Google Shape;404;p52"/>
          <p:cNvSpPr/>
          <p:nvPr/>
        </p:nvSpPr>
        <p:spPr>
          <a:xfrm>
            <a:off x="1513900" y="2769225"/>
            <a:ext cx="789900" cy="691200"/>
          </a:xfrm>
          <a:prstGeom prst="smileyFace">
            <a:avLst>
              <a:gd fmla="val 4653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52"/>
          <p:cNvSpPr/>
          <p:nvPr/>
        </p:nvSpPr>
        <p:spPr>
          <a:xfrm>
            <a:off x="6323500" y="2856225"/>
            <a:ext cx="738000" cy="517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Server</a:t>
            </a:r>
            <a:endParaRPr/>
          </a:p>
        </p:txBody>
      </p:sp>
      <p:cxnSp>
        <p:nvCxnSpPr>
          <p:cNvPr id="406" name="Google Shape;406;p52"/>
          <p:cNvCxnSpPr>
            <a:stCxn id="404" idx="6"/>
            <a:endCxn id="407" idx="4"/>
          </p:cNvCxnSpPr>
          <p:nvPr/>
        </p:nvCxnSpPr>
        <p:spPr>
          <a:xfrm flipH="1" rot="10800000">
            <a:off x="2303800" y="1610025"/>
            <a:ext cx="1774500" cy="150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8" name="Google Shape;408;p52"/>
          <p:cNvSpPr/>
          <p:nvPr/>
        </p:nvSpPr>
        <p:spPr>
          <a:xfrm>
            <a:off x="1086150" y="2149575"/>
            <a:ext cx="1814700" cy="42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msg: Hello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MAC: da:4g:f3:dead</a:t>
            </a:r>
            <a:endParaRPr/>
          </a:p>
        </p:txBody>
      </p:sp>
      <p:sp>
        <p:nvSpPr>
          <p:cNvPr id="407" name="Google Shape;407;p52"/>
          <p:cNvSpPr/>
          <p:nvPr/>
        </p:nvSpPr>
        <p:spPr>
          <a:xfrm>
            <a:off x="3683275" y="918750"/>
            <a:ext cx="789900" cy="691200"/>
          </a:xfrm>
          <a:prstGeom prst="smileyFace">
            <a:avLst>
              <a:gd fmla="val 4653" name="adj"/>
            </a:avLst>
          </a:prstGeom>
          <a:solidFill>
            <a:srgbClr val="00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9" name="Google Shape;409;p52"/>
          <p:cNvCxnSpPr>
            <a:stCxn id="407" idx="5"/>
            <a:endCxn id="405" idx="1"/>
          </p:cNvCxnSpPr>
          <p:nvPr/>
        </p:nvCxnSpPr>
        <p:spPr>
          <a:xfrm>
            <a:off x="4357497" y="1508726"/>
            <a:ext cx="1965900" cy="160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0" name="Google Shape;410;p52"/>
          <p:cNvSpPr/>
          <p:nvPr/>
        </p:nvSpPr>
        <p:spPr>
          <a:xfrm>
            <a:off x="4736500" y="1374800"/>
            <a:ext cx="1814700" cy="42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msg: Send 10$ to 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MAC: da:4g:f3:dead</a:t>
            </a:r>
            <a:endParaRPr/>
          </a:p>
        </p:txBody>
      </p:sp>
      <p:sp>
        <p:nvSpPr>
          <p:cNvPr id="411" name="Google Shape;411;p52"/>
          <p:cNvSpPr/>
          <p:nvPr/>
        </p:nvSpPr>
        <p:spPr>
          <a:xfrm>
            <a:off x="5010400" y="3481100"/>
            <a:ext cx="3364200" cy="30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H(</a:t>
            </a:r>
            <a:r>
              <a:rPr lang="da"/>
              <a:t>Send 10$ to ..</a:t>
            </a:r>
            <a:r>
              <a:rPr lang="da"/>
              <a:t>|| key) = dk:34:da:beef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5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Message Authentication Code(MAC)</a:t>
            </a:r>
            <a:endParaRPr/>
          </a:p>
        </p:txBody>
      </p:sp>
      <p:sp>
        <p:nvSpPr>
          <p:cNvPr id="417" name="Google Shape;417;p53"/>
          <p:cNvSpPr txBox="1"/>
          <p:nvPr/>
        </p:nvSpPr>
        <p:spPr>
          <a:xfrm>
            <a:off x="539575" y="1268350"/>
            <a:ext cx="7344000" cy="15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53"/>
          <p:cNvSpPr txBox="1"/>
          <p:nvPr/>
        </p:nvSpPr>
        <p:spPr>
          <a:xfrm>
            <a:off x="280300" y="1156225"/>
            <a:ext cx="8465100" cy="3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MAC = H(message || </a:t>
            </a:r>
            <a:r>
              <a:rPr lang="da"/>
              <a:t>secret</a:t>
            </a:r>
            <a:r>
              <a:rPr lang="da"/>
              <a:t>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 = ?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</a:t>
            </a:r>
            <a:r>
              <a:rPr lang="da"/>
              <a:t>ash-based Message Authentication Code(HMAC)</a:t>
            </a:r>
            <a:endParaRPr/>
          </a:p>
        </p:txBody>
      </p:sp>
      <p:sp>
        <p:nvSpPr>
          <p:cNvPr id="424" name="Google Shape;424;p54"/>
          <p:cNvSpPr txBox="1"/>
          <p:nvPr/>
        </p:nvSpPr>
        <p:spPr>
          <a:xfrm>
            <a:off x="539575" y="1268350"/>
            <a:ext cx="7344000" cy="15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54"/>
          <p:cNvSpPr txBox="1"/>
          <p:nvPr/>
        </p:nvSpPr>
        <p:spPr>
          <a:xfrm>
            <a:off x="280300" y="1156225"/>
            <a:ext cx="8465100" cy="3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MAC = H(message || </a:t>
            </a:r>
            <a:r>
              <a:rPr lang="da"/>
              <a:t>secret</a:t>
            </a:r>
            <a:r>
              <a:rPr lang="da"/>
              <a:t>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 = Hash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(H can be other functions than a hash)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Hash-based Message Authentication Code(HMAC)</a:t>
            </a:r>
            <a:endParaRPr/>
          </a:p>
        </p:txBody>
      </p:sp>
      <p:sp>
        <p:nvSpPr>
          <p:cNvPr id="431" name="Google Shape;431;p55"/>
          <p:cNvSpPr txBox="1"/>
          <p:nvPr/>
        </p:nvSpPr>
        <p:spPr>
          <a:xfrm>
            <a:off x="539575" y="1268350"/>
            <a:ext cx="7344000" cy="15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55"/>
          <p:cNvSpPr txBox="1"/>
          <p:nvPr/>
        </p:nvSpPr>
        <p:spPr>
          <a:xfrm>
            <a:off x="280300" y="1156225"/>
            <a:ext cx="8465100" cy="3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MAC = H(message || secret)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 = Hash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(H can be other functions than a hash)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HMAC-SHA256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HMAC-MD5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5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Hash-based Message Authentication Code(HMAC)</a:t>
            </a:r>
            <a:endParaRPr/>
          </a:p>
        </p:txBody>
      </p:sp>
      <p:sp>
        <p:nvSpPr>
          <p:cNvPr id="438" name="Google Shape;438;p56"/>
          <p:cNvSpPr txBox="1"/>
          <p:nvPr/>
        </p:nvSpPr>
        <p:spPr>
          <a:xfrm>
            <a:off x="539575" y="1268350"/>
            <a:ext cx="7344000" cy="15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56"/>
          <p:cNvSpPr txBox="1"/>
          <p:nvPr/>
        </p:nvSpPr>
        <p:spPr>
          <a:xfrm>
            <a:off x="280300" y="1156225"/>
            <a:ext cx="8465100" cy="3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MAC = H(message || secret)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 = Hash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(H can be other functions than a hash)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HMAC-SHA256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HMAC-MD5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H(message1) == H(message2)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Hash-based Message Authentication Code(HMAC)</a:t>
            </a:r>
            <a:endParaRPr/>
          </a:p>
        </p:txBody>
      </p:sp>
      <p:sp>
        <p:nvSpPr>
          <p:cNvPr id="445" name="Google Shape;445;p57"/>
          <p:cNvSpPr txBox="1"/>
          <p:nvPr/>
        </p:nvSpPr>
        <p:spPr>
          <a:xfrm>
            <a:off x="539575" y="1268350"/>
            <a:ext cx="7344000" cy="15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57"/>
          <p:cNvSpPr txBox="1"/>
          <p:nvPr/>
        </p:nvSpPr>
        <p:spPr>
          <a:xfrm>
            <a:off x="280300" y="1156225"/>
            <a:ext cx="8465100" cy="3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MAC = H(message || secret)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 = Hash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(H can be other functions than a hash)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HMAC-SHA256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HMAC-MD5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H(message1) == H(message2)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H(secret || message1) == H(secret || message2)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Hash-based Message Authentication Code(HMAC)</a:t>
            </a:r>
            <a:endParaRPr/>
          </a:p>
        </p:txBody>
      </p:sp>
      <p:sp>
        <p:nvSpPr>
          <p:cNvPr id="452" name="Google Shape;452;p58"/>
          <p:cNvSpPr txBox="1"/>
          <p:nvPr/>
        </p:nvSpPr>
        <p:spPr>
          <a:xfrm>
            <a:off x="539575" y="1268350"/>
            <a:ext cx="7344000" cy="15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58"/>
          <p:cNvSpPr txBox="1"/>
          <p:nvPr/>
        </p:nvSpPr>
        <p:spPr>
          <a:xfrm>
            <a:off x="280300" y="1156225"/>
            <a:ext cx="8465100" cy="3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MAC = H(message + secret)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 = Hash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(H can be other functions than a hash)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HMAC-SHA256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HMAC-MD5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H(message1) == H(message2)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H(</a:t>
            </a:r>
            <a:r>
              <a:rPr lang="da"/>
              <a:t>secret</a:t>
            </a:r>
            <a:r>
              <a:rPr lang="da"/>
              <a:t> || message1) == H(</a:t>
            </a:r>
            <a:r>
              <a:rPr lang="da"/>
              <a:t>secret</a:t>
            </a:r>
            <a:r>
              <a:rPr lang="da"/>
              <a:t> || message2)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HMAC = H(secret1 || H(secret2 || message))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5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Summarize</a:t>
            </a:r>
            <a:endParaRPr/>
          </a:p>
        </p:txBody>
      </p:sp>
      <p:sp>
        <p:nvSpPr>
          <p:cNvPr id="459" name="Google Shape;459;p59"/>
          <p:cNvSpPr txBox="1"/>
          <p:nvPr/>
        </p:nvSpPr>
        <p:spPr>
          <a:xfrm>
            <a:off x="399625" y="1147175"/>
            <a:ext cx="8340600" cy="3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 strike="sngStrike"/>
              <a:t>Encryption algorithm</a:t>
            </a:r>
            <a:endParaRPr strike="sngStrike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 strike="sngStrike"/>
              <a:t>AES</a:t>
            </a:r>
            <a:endParaRPr strike="sngStrike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 strike="sngStrike"/>
              <a:t>RC4</a:t>
            </a:r>
            <a:endParaRPr strike="sngStrike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 strike="sngStrike"/>
              <a:t>Key exchange algorithm</a:t>
            </a:r>
            <a:endParaRPr strike="sngStrike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 strike="sngStrike"/>
              <a:t>RSA</a:t>
            </a:r>
            <a:endParaRPr strike="sngStrike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 strike="sngStrike"/>
              <a:t>DH</a:t>
            </a:r>
            <a:endParaRPr strike="sngStrike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 strike="sngStrike"/>
              <a:t>Message Authentication Code (MAC) algorithm</a:t>
            </a:r>
            <a:endParaRPr strike="sngStrike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 strike="sngStrike"/>
              <a:t>Integrity</a:t>
            </a:r>
            <a:endParaRPr strike="sngStrike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 strike="sngStrike"/>
              <a:t>Authentication</a:t>
            </a:r>
            <a:endParaRPr strike="sngStrike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Authentication algorithm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RSA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6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Authentication</a:t>
            </a:r>
            <a:endParaRPr/>
          </a:p>
        </p:txBody>
      </p:sp>
      <p:sp>
        <p:nvSpPr>
          <p:cNvPr id="465" name="Google Shape;465;p60"/>
          <p:cNvSpPr/>
          <p:nvPr/>
        </p:nvSpPr>
        <p:spPr>
          <a:xfrm>
            <a:off x="841575" y="2054575"/>
            <a:ext cx="747600" cy="648900"/>
          </a:xfrm>
          <a:prstGeom prst="smileyFace">
            <a:avLst>
              <a:gd fmla="val 4653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60"/>
          <p:cNvSpPr/>
          <p:nvPr/>
        </p:nvSpPr>
        <p:spPr>
          <a:xfrm>
            <a:off x="4626325" y="1372850"/>
            <a:ext cx="1227000" cy="6027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esrl.dk</a:t>
            </a:r>
            <a:endParaRPr/>
          </a:p>
        </p:txBody>
      </p:sp>
      <p:sp>
        <p:nvSpPr>
          <p:cNvPr id="467" name="Google Shape;467;p60"/>
          <p:cNvSpPr/>
          <p:nvPr/>
        </p:nvSpPr>
        <p:spPr>
          <a:xfrm>
            <a:off x="4626325" y="2940425"/>
            <a:ext cx="1227000" cy="602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esrl.dk</a:t>
            </a:r>
            <a:endParaRPr/>
          </a:p>
        </p:txBody>
      </p:sp>
      <p:cxnSp>
        <p:nvCxnSpPr>
          <p:cNvPr id="468" name="Google Shape;468;p60"/>
          <p:cNvCxnSpPr>
            <a:stCxn id="465" idx="6"/>
            <a:endCxn id="466" idx="1"/>
          </p:cNvCxnSpPr>
          <p:nvPr/>
        </p:nvCxnSpPr>
        <p:spPr>
          <a:xfrm flipH="1" rot="10800000">
            <a:off x="1589175" y="1674325"/>
            <a:ext cx="3037200" cy="70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6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Authentication</a:t>
            </a:r>
            <a:endParaRPr/>
          </a:p>
        </p:txBody>
      </p:sp>
      <p:sp>
        <p:nvSpPr>
          <p:cNvPr id="474" name="Google Shape;474;p61"/>
          <p:cNvSpPr/>
          <p:nvPr/>
        </p:nvSpPr>
        <p:spPr>
          <a:xfrm>
            <a:off x="841575" y="2054575"/>
            <a:ext cx="747600" cy="648900"/>
          </a:xfrm>
          <a:prstGeom prst="smileyFace">
            <a:avLst>
              <a:gd fmla="val 4653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61"/>
          <p:cNvSpPr/>
          <p:nvPr/>
        </p:nvSpPr>
        <p:spPr>
          <a:xfrm>
            <a:off x="4626325" y="1372850"/>
            <a:ext cx="1227000" cy="6027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esrl.dk</a:t>
            </a:r>
            <a:endParaRPr/>
          </a:p>
        </p:txBody>
      </p:sp>
      <p:sp>
        <p:nvSpPr>
          <p:cNvPr id="476" name="Google Shape;476;p61"/>
          <p:cNvSpPr/>
          <p:nvPr/>
        </p:nvSpPr>
        <p:spPr>
          <a:xfrm>
            <a:off x="4626325" y="2940425"/>
            <a:ext cx="1227000" cy="602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esrl.dk</a:t>
            </a:r>
            <a:endParaRPr/>
          </a:p>
        </p:txBody>
      </p:sp>
      <p:cxnSp>
        <p:nvCxnSpPr>
          <p:cNvPr id="477" name="Google Shape;477;p61"/>
          <p:cNvCxnSpPr>
            <a:stCxn id="474" idx="6"/>
            <a:endCxn id="476" idx="1"/>
          </p:cNvCxnSpPr>
          <p:nvPr/>
        </p:nvCxnSpPr>
        <p:spPr>
          <a:xfrm>
            <a:off x="1589175" y="2379025"/>
            <a:ext cx="3037200" cy="86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8" name="Google Shape;478;p61"/>
          <p:cNvSpPr txBox="1"/>
          <p:nvPr/>
        </p:nvSpPr>
        <p:spPr>
          <a:xfrm>
            <a:off x="2270425" y="2277425"/>
            <a:ext cx="12963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DNS injection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Recap - Encryption</a:t>
            </a:r>
            <a:endParaRPr/>
          </a:p>
        </p:txBody>
      </p:sp>
      <p:pic>
        <p:nvPicPr>
          <p:cNvPr id="139" name="Google Shape;139;p17"/>
          <p:cNvPicPr preferRelativeResize="0"/>
          <p:nvPr/>
        </p:nvPicPr>
        <p:blipFill rotWithShape="1">
          <a:blip r:embed="rId3">
            <a:alphaModFix/>
          </a:blip>
          <a:srcRect b="13360" l="0" r="0" t="53722"/>
          <a:stretch/>
        </p:blipFill>
        <p:spPr>
          <a:xfrm>
            <a:off x="1758900" y="1877262"/>
            <a:ext cx="5626199" cy="1388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62"/>
          <p:cNvSpPr txBox="1"/>
          <p:nvPr/>
        </p:nvSpPr>
        <p:spPr>
          <a:xfrm>
            <a:off x="606500" y="912125"/>
            <a:ext cx="75318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a" sz="1200"/>
              <a:t>X.509</a:t>
            </a:r>
            <a:endParaRPr sz="12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84" name="Google Shape;484;p6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Certificate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3"/>
          <p:cNvSpPr txBox="1"/>
          <p:nvPr/>
        </p:nvSpPr>
        <p:spPr>
          <a:xfrm>
            <a:off x="606500" y="912125"/>
            <a:ext cx="7531800" cy="39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a" sz="1200"/>
              <a:t>X.509</a:t>
            </a:r>
            <a:endParaRPr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da" sz="1200"/>
              <a:t>Certificate</a:t>
            </a:r>
            <a:endParaRPr sz="1200"/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da" sz="1200"/>
              <a:t>Version Number</a:t>
            </a:r>
            <a:endParaRPr sz="1200"/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da" sz="1200"/>
              <a:t>Serial Number</a:t>
            </a:r>
            <a:endParaRPr sz="1200"/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da" sz="1200"/>
              <a:t>Signature Algorithm ID</a:t>
            </a:r>
            <a:endParaRPr sz="1200"/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da" sz="1200"/>
              <a:t>Issuer Name</a:t>
            </a:r>
            <a:endParaRPr sz="1200"/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da" sz="1200"/>
              <a:t>Validity period</a:t>
            </a:r>
            <a:endParaRPr sz="1200"/>
          </a:p>
          <a:p>
            <a: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da" sz="1200"/>
              <a:t>Not Before</a:t>
            </a:r>
            <a:endParaRPr sz="1200"/>
          </a:p>
          <a:p>
            <a: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da" sz="1200"/>
              <a:t>Not After</a:t>
            </a:r>
            <a:endParaRPr sz="1200"/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da" sz="1200"/>
              <a:t>Subject name</a:t>
            </a:r>
            <a:endParaRPr sz="1200"/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da" sz="1200"/>
              <a:t>Subject Public Key Info</a:t>
            </a:r>
            <a:endParaRPr sz="1200"/>
          </a:p>
          <a:p>
            <a: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da" sz="1200"/>
              <a:t>Public Key Algorithm</a:t>
            </a:r>
            <a:endParaRPr sz="1200"/>
          </a:p>
          <a:p>
            <a: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da" sz="1200"/>
              <a:t>Subject Public Key</a:t>
            </a:r>
            <a:endParaRPr sz="1200"/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da" sz="1200"/>
              <a:t>Issuer Unique Identifier (optional)</a:t>
            </a:r>
            <a:endParaRPr sz="1200"/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da" sz="1200"/>
              <a:t>Subject Unique Identifier (optional)</a:t>
            </a:r>
            <a:endParaRPr sz="1200"/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da" sz="1200"/>
              <a:t>Extensions (optional)</a:t>
            </a:r>
            <a:endParaRPr sz="1200"/>
          </a:p>
          <a:p>
            <a: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da" sz="1200"/>
              <a:t>…</a:t>
            </a:r>
            <a:endParaRPr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da" sz="1200"/>
              <a:t>Certificate Signature Algorithm</a:t>
            </a:r>
            <a:endParaRPr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da" sz="1200"/>
              <a:t>Certificate Signature</a:t>
            </a:r>
            <a:endParaRPr sz="1200"/>
          </a:p>
        </p:txBody>
      </p:sp>
      <p:sp>
        <p:nvSpPr>
          <p:cNvPr id="490" name="Google Shape;490;p6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Certificate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6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Certificate example</a:t>
            </a:r>
            <a:endParaRPr/>
          </a:p>
        </p:txBody>
      </p:sp>
      <p:sp>
        <p:nvSpPr>
          <p:cNvPr id="496" name="Google Shape;496;p64"/>
          <p:cNvSpPr txBox="1"/>
          <p:nvPr/>
        </p:nvSpPr>
        <p:spPr>
          <a:xfrm>
            <a:off x="249175" y="860375"/>
            <a:ext cx="8675700" cy="41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000"/>
              <a:t>Certificate:</a:t>
            </a:r>
            <a:br>
              <a:rPr lang="da" sz="1000"/>
            </a:br>
            <a:r>
              <a:rPr lang="da" sz="1000"/>
              <a:t>    Data:</a:t>
            </a:r>
            <a:br>
              <a:rPr lang="da" sz="1000"/>
            </a:br>
            <a:r>
              <a:rPr lang="da" sz="1000"/>
              <a:t>        Version: 3 (0x2)</a:t>
            </a:r>
            <a:br>
              <a:rPr lang="da" sz="1000"/>
            </a:br>
            <a:r>
              <a:rPr lang="da" sz="1000"/>
              <a:t>        Serial Number:</a:t>
            </a:r>
            <a:br>
              <a:rPr lang="da" sz="1000"/>
            </a:br>
            <a:r>
              <a:rPr lang="da" sz="1000"/>
              <a:t>            04:00:00:00:00:01:15:4b:5a:c3:94</a:t>
            </a:r>
            <a:br>
              <a:rPr lang="da" sz="1000"/>
            </a:br>
            <a:r>
              <a:rPr lang="da" sz="1000"/>
              <a:t>    Signature Algorithm: sha1WithRSAEncryption</a:t>
            </a:r>
            <a:br>
              <a:rPr lang="da" sz="1000"/>
            </a:br>
            <a:r>
              <a:rPr lang="da" sz="1000"/>
              <a:t>        Issuer: C=BE, O=GlobalSign nv-sa, OU=Root CA, CN=GlobalSign Root CA</a:t>
            </a:r>
            <a:br>
              <a:rPr lang="da" sz="1000"/>
            </a:br>
            <a:r>
              <a:rPr lang="da" sz="1000"/>
              <a:t>        Validity</a:t>
            </a:r>
            <a:br>
              <a:rPr lang="da" sz="1000"/>
            </a:br>
            <a:r>
              <a:rPr lang="da" sz="1000"/>
              <a:t>            Not Before: Sep  1 12:00:00 1998 GMT</a:t>
            </a:r>
            <a:br>
              <a:rPr lang="da" sz="1000"/>
            </a:br>
            <a:r>
              <a:rPr lang="da" sz="1000"/>
              <a:t>            Not After : Jan 28 12:00:00 2028 GMT</a:t>
            </a:r>
            <a:br>
              <a:rPr lang="da" sz="1000"/>
            </a:br>
            <a:r>
              <a:rPr lang="da" sz="1000"/>
              <a:t>        Subject: C=BE, O=GlobalSign nv-sa, OU=Root CA, CN=GlobalSign Root CA</a:t>
            </a:r>
            <a:br>
              <a:rPr lang="da" sz="1000"/>
            </a:br>
            <a:r>
              <a:rPr lang="da" sz="1000"/>
              <a:t>        Subject Public Key Info:</a:t>
            </a:r>
            <a:br>
              <a:rPr lang="da" sz="1000"/>
            </a:br>
            <a:r>
              <a:rPr lang="da" sz="1000"/>
              <a:t>            Public Key Algorithm: rsaEncryption</a:t>
            </a:r>
            <a:br>
              <a:rPr lang="da" sz="1000"/>
            </a:br>
            <a:r>
              <a:rPr lang="da" sz="1000"/>
              <a:t>                Public-Key: (2048 bit)</a:t>
            </a:r>
            <a:br>
              <a:rPr lang="da" sz="1000"/>
            </a:br>
            <a:r>
              <a:rPr lang="da" sz="1000"/>
              <a:t>                Modulus:</a:t>
            </a:r>
            <a:br>
              <a:rPr lang="da" sz="1000"/>
            </a:br>
            <a:r>
              <a:rPr lang="da" sz="1000"/>
              <a:t>                    00:da:0e:e6:99:8d:ce:a3:e3:4f:8a:7e:fb:f1:8b:</a:t>
            </a:r>
            <a:br>
              <a:rPr lang="da" sz="1000"/>
            </a:br>
            <a:r>
              <a:rPr lang="da" sz="1000"/>
              <a:t>                    ...</a:t>
            </a:r>
            <a:br>
              <a:rPr lang="da" sz="1000"/>
            </a:br>
            <a:r>
              <a:rPr lang="da" sz="1000"/>
              <a:t>                Exponent: 65537 (0x10001)</a:t>
            </a:r>
            <a:br>
              <a:rPr lang="da" sz="1000"/>
            </a:br>
            <a:r>
              <a:rPr lang="da" sz="1000"/>
              <a:t>        X509v3 extensions:</a:t>
            </a:r>
            <a:br>
              <a:rPr lang="da" sz="1000"/>
            </a:br>
            <a:r>
              <a:rPr lang="da" sz="1000"/>
              <a:t>            X509v3 Key Usage: critical</a:t>
            </a:r>
            <a:br>
              <a:rPr lang="da" sz="1000"/>
            </a:br>
            <a:r>
              <a:rPr lang="da" sz="1000"/>
              <a:t>                Certificate Sign, CRL Sign</a:t>
            </a:r>
            <a:br>
              <a:rPr lang="da" sz="1000"/>
            </a:br>
            <a:r>
              <a:rPr lang="da" sz="1000"/>
              <a:t>            X509v3 Basic Constraints: critical</a:t>
            </a:r>
            <a:br>
              <a:rPr lang="da" sz="1000"/>
            </a:br>
            <a:r>
              <a:rPr lang="da" sz="1000"/>
              <a:t>                CA:TRUE</a:t>
            </a:r>
            <a:br>
              <a:rPr lang="da" sz="1000"/>
            </a:br>
            <a:r>
              <a:rPr lang="da" sz="1000"/>
              <a:t>            X509v3 Subject Key Identifier: </a:t>
            </a:r>
            <a:br>
              <a:rPr lang="da" sz="1000"/>
            </a:br>
            <a:r>
              <a:rPr lang="da" sz="1000"/>
              <a:t>                60:7B:66:1A:45:0D:97:CA:89:50:2F:7D:04:CD:34:A8:FF:FC:FD:4B</a:t>
            </a:r>
            <a:br>
              <a:rPr lang="da" sz="1000"/>
            </a:br>
            <a:r>
              <a:rPr lang="da" sz="1000"/>
              <a:t>    Signature Algorithm: sha1WithRSAEncryption</a:t>
            </a:r>
            <a:br>
              <a:rPr lang="da" sz="1000"/>
            </a:br>
            <a:r>
              <a:rPr lang="da" sz="1000"/>
              <a:t>         d6:73:e7:7c:4f:76:d0:8d:bf:ec:ba:a2:be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6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Signing</a:t>
            </a:r>
            <a:endParaRPr/>
          </a:p>
        </p:txBody>
      </p:sp>
      <p:sp>
        <p:nvSpPr>
          <p:cNvPr id="502" name="Google Shape;502;p65"/>
          <p:cNvSpPr txBox="1"/>
          <p:nvPr/>
        </p:nvSpPr>
        <p:spPr>
          <a:xfrm>
            <a:off x="394925" y="926200"/>
            <a:ext cx="8129100" cy="39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h1 = H(cleartext)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     h1 = hash = digest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6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Signing</a:t>
            </a:r>
            <a:endParaRPr/>
          </a:p>
        </p:txBody>
      </p:sp>
      <p:sp>
        <p:nvSpPr>
          <p:cNvPr id="508" name="Google Shape;508;p66"/>
          <p:cNvSpPr txBox="1"/>
          <p:nvPr/>
        </p:nvSpPr>
        <p:spPr>
          <a:xfrm>
            <a:off x="394925" y="926200"/>
            <a:ext cx="8129100" cy="39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h1 = H(</a:t>
            </a:r>
            <a:r>
              <a:rPr lang="da"/>
              <a:t>cleartext</a:t>
            </a:r>
            <a:r>
              <a:rPr lang="da"/>
              <a:t>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signature = E(h1, private key)</a:t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6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Signing</a:t>
            </a:r>
            <a:endParaRPr/>
          </a:p>
        </p:txBody>
      </p:sp>
      <p:sp>
        <p:nvSpPr>
          <p:cNvPr id="514" name="Google Shape;514;p67"/>
          <p:cNvSpPr txBox="1"/>
          <p:nvPr/>
        </p:nvSpPr>
        <p:spPr>
          <a:xfrm>
            <a:off x="394925" y="926200"/>
            <a:ext cx="8129100" cy="39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h1 = H(cleartext)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signature = E(h1, private key)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 = signature || cleartext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6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Certificate-Signing-Request (CSR)</a:t>
            </a:r>
            <a:endParaRPr/>
          </a:p>
        </p:txBody>
      </p:sp>
      <p:sp>
        <p:nvSpPr>
          <p:cNvPr id="520" name="Google Shape;520;p68"/>
          <p:cNvSpPr/>
          <p:nvPr/>
        </p:nvSpPr>
        <p:spPr>
          <a:xfrm>
            <a:off x="1123675" y="2153300"/>
            <a:ext cx="827400" cy="719400"/>
          </a:xfrm>
          <a:prstGeom prst="smileyFace">
            <a:avLst>
              <a:gd fmla="val 4653" name="adj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68"/>
          <p:cNvSpPr txBox="1"/>
          <p:nvPr/>
        </p:nvSpPr>
        <p:spPr>
          <a:xfrm>
            <a:off x="1053150" y="3023100"/>
            <a:ext cx="1499700" cy="10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Generates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a"/>
              <a:t>key.priv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a"/>
              <a:t>req.csr</a:t>
            </a:r>
            <a:endParaRPr/>
          </a:p>
        </p:txBody>
      </p:sp>
      <p:sp>
        <p:nvSpPr>
          <p:cNvPr id="522" name="Google Shape;522;p68"/>
          <p:cNvSpPr txBox="1"/>
          <p:nvPr/>
        </p:nvSpPr>
        <p:spPr>
          <a:xfrm>
            <a:off x="0" y="2045300"/>
            <a:ext cx="1123800" cy="8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Wants to run https-server</a:t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6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Certificate-Signing-Request (CSR)</a:t>
            </a:r>
            <a:endParaRPr/>
          </a:p>
        </p:txBody>
      </p:sp>
      <p:sp>
        <p:nvSpPr>
          <p:cNvPr id="528" name="Google Shape;528;p69"/>
          <p:cNvSpPr/>
          <p:nvPr/>
        </p:nvSpPr>
        <p:spPr>
          <a:xfrm>
            <a:off x="1123675" y="2153300"/>
            <a:ext cx="827400" cy="719400"/>
          </a:xfrm>
          <a:prstGeom prst="smileyFace">
            <a:avLst>
              <a:gd fmla="val 4653" name="adj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69"/>
          <p:cNvSpPr txBox="1"/>
          <p:nvPr/>
        </p:nvSpPr>
        <p:spPr>
          <a:xfrm>
            <a:off x="1053150" y="3023100"/>
            <a:ext cx="1499700" cy="10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Generates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a"/>
              <a:t>key.priv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a"/>
              <a:t>req.csr</a:t>
            </a:r>
            <a:endParaRPr/>
          </a:p>
        </p:txBody>
      </p:sp>
      <p:sp>
        <p:nvSpPr>
          <p:cNvPr id="530" name="Google Shape;530;p69"/>
          <p:cNvSpPr/>
          <p:nvPr/>
        </p:nvSpPr>
        <p:spPr>
          <a:xfrm>
            <a:off x="3982225" y="1194200"/>
            <a:ext cx="874500" cy="3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VeriSign</a:t>
            </a:r>
            <a:endParaRPr/>
          </a:p>
        </p:txBody>
      </p:sp>
      <p:cxnSp>
        <p:nvCxnSpPr>
          <p:cNvPr id="531" name="Google Shape;531;p69"/>
          <p:cNvCxnSpPr>
            <a:stCxn id="528" idx="6"/>
          </p:cNvCxnSpPr>
          <p:nvPr/>
        </p:nvCxnSpPr>
        <p:spPr>
          <a:xfrm flipH="1" rot="10800000">
            <a:off x="1951075" y="1556300"/>
            <a:ext cx="2040600" cy="95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2" name="Google Shape;532;p69"/>
          <p:cNvSpPr txBox="1"/>
          <p:nvPr/>
        </p:nvSpPr>
        <p:spPr>
          <a:xfrm>
            <a:off x="1913525" y="1683825"/>
            <a:ext cx="13257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Sends req.csr</a:t>
            </a:r>
            <a:endParaRPr/>
          </a:p>
        </p:txBody>
      </p:sp>
      <p:sp>
        <p:nvSpPr>
          <p:cNvPr id="533" name="Google Shape;533;p69"/>
          <p:cNvSpPr txBox="1"/>
          <p:nvPr/>
        </p:nvSpPr>
        <p:spPr>
          <a:xfrm>
            <a:off x="0" y="2045300"/>
            <a:ext cx="1123800" cy="8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Wants to run https-server</a:t>
            </a: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7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Certificate-Signing-Request (CSR)</a:t>
            </a:r>
            <a:endParaRPr/>
          </a:p>
        </p:txBody>
      </p:sp>
      <p:sp>
        <p:nvSpPr>
          <p:cNvPr id="539" name="Google Shape;539;p70"/>
          <p:cNvSpPr/>
          <p:nvPr/>
        </p:nvSpPr>
        <p:spPr>
          <a:xfrm>
            <a:off x="1123675" y="2153300"/>
            <a:ext cx="827400" cy="719400"/>
          </a:xfrm>
          <a:prstGeom prst="smileyFace">
            <a:avLst>
              <a:gd fmla="val 4653" name="adj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70"/>
          <p:cNvSpPr txBox="1"/>
          <p:nvPr/>
        </p:nvSpPr>
        <p:spPr>
          <a:xfrm>
            <a:off x="1053150" y="3023100"/>
            <a:ext cx="1499700" cy="10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Generates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a"/>
              <a:t>key.priv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a"/>
              <a:t>req.csr</a:t>
            </a:r>
            <a:endParaRPr/>
          </a:p>
        </p:txBody>
      </p:sp>
      <p:sp>
        <p:nvSpPr>
          <p:cNvPr id="541" name="Google Shape;541;p70"/>
          <p:cNvSpPr/>
          <p:nvPr/>
        </p:nvSpPr>
        <p:spPr>
          <a:xfrm>
            <a:off x="3982225" y="1194200"/>
            <a:ext cx="874500" cy="3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VeriSign</a:t>
            </a:r>
            <a:endParaRPr/>
          </a:p>
        </p:txBody>
      </p:sp>
      <p:cxnSp>
        <p:nvCxnSpPr>
          <p:cNvPr id="542" name="Google Shape;542;p70"/>
          <p:cNvCxnSpPr>
            <a:stCxn id="539" idx="6"/>
          </p:cNvCxnSpPr>
          <p:nvPr/>
        </p:nvCxnSpPr>
        <p:spPr>
          <a:xfrm flipH="1" rot="10800000">
            <a:off x="1951075" y="1556300"/>
            <a:ext cx="2040600" cy="95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3" name="Google Shape;543;p70"/>
          <p:cNvSpPr txBox="1"/>
          <p:nvPr/>
        </p:nvSpPr>
        <p:spPr>
          <a:xfrm>
            <a:off x="1913525" y="1683825"/>
            <a:ext cx="13257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Sends req.csr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70"/>
          <p:cNvSpPr txBox="1"/>
          <p:nvPr/>
        </p:nvSpPr>
        <p:spPr>
          <a:xfrm>
            <a:off x="3939925" y="1556300"/>
            <a:ext cx="14292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Verifies CSR</a:t>
            </a:r>
            <a:endParaRPr/>
          </a:p>
        </p:txBody>
      </p:sp>
      <p:sp>
        <p:nvSpPr>
          <p:cNvPr id="545" name="Google Shape;545;p70"/>
          <p:cNvSpPr txBox="1"/>
          <p:nvPr/>
        </p:nvSpPr>
        <p:spPr>
          <a:xfrm>
            <a:off x="0" y="2045300"/>
            <a:ext cx="1123800" cy="8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Wants to run https-server</a:t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7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Certificate-Signing-Request (CSR)</a:t>
            </a:r>
            <a:endParaRPr/>
          </a:p>
        </p:txBody>
      </p:sp>
      <p:sp>
        <p:nvSpPr>
          <p:cNvPr id="551" name="Google Shape;551;p71"/>
          <p:cNvSpPr/>
          <p:nvPr/>
        </p:nvSpPr>
        <p:spPr>
          <a:xfrm>
            <a:off x="1123675" y="2153300"/>
            <a:ext cx="827400" cy="719400"/>
          </a:xfrm>
          <a:prstGeom prst="smileyFace">
            <a:avLst>
              <a:gd fmla="val 4653" name="adj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71"/>
          <p:cNvSpPr txBox="1"/>
          <p:nvPr/>
        </p:nvSpPr>
        <p:spPr>
          <a:xfrm>
            <a:off x="1053150" y="3023100"/>
            <a:ext cx="1499700" cy="10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Generates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a"/>
              <a:t>key.priv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a"/>
              <a:t>req.csr</a:t>
            </a:r>
            <a:endParaRPr/>
          </a:p>
        </p:txBody>
      </p:sp>
      <p:sp>
        <p:nvSpPr>
          <p:cNvPr id="553" name="Google Shape;553;p71"/>
          <p:cNvSpPr/>
          <p:nvPr/>
        </p:nvSpPr>
        <p:spPr>
          <a:xfrm>
            <a:off x="3982225" y="1194200"/>
            <a:ext cx="874500" cy="3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VeriSign</a:t>
            </a:r>
            <a:endParaRPr/>
          </a:p>
        </p:txBody>
      </p:sp>
      <p:cxnSp>
        <p:nvCxnSpPr>
          <p:cNvPr id="554" name="Google Shape;554;p71"/>
          <p:cNvCxnSpPr>
            <a:stCxn id="551" idx="6"/>
          </p:cNvCxnSpPr>
          <p:nvPr/>
        </p:nvCxnSpPr>
        <p:spPr>
          <a:xfrm flipH="1" rot="10800000">
            <a:off x="1951075" y="1556300"/>
            <a:ext cx="2040600" cy="95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55" name="Google Shape;555;p71"/>
          <p:cNvSpPr txBox="1"/>
          <p:nvPr/>
        </p:nvSpPr>
        <p:spPr>
          <a:xfrm>
            <a:off x="1913525" y="1683825"/>
            <a:ext cx="13257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Sends req.csr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71"/>
          <p:cNvSpPr txBox="1"/>
          <p:nvPr/>
        </p:nvSpPr>
        <p:spPr>
          <a:xfrm>
            <a:off x="3939925" y="1556300"/>
            <a:ext cx="14292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Verifies CSR</a:t>
            </a:r>
            <a:endParaRPr/>
          </a:p>
        </p:txBody>
      </p:sp>
      <p:cxnSp>
        <p:nvCxnSpPr>
          <p:cNvPr id="557" name="Google Shape;557;p71"/>
          <p:cNvCxnSpPr>
            <a:stCxn id="553" idx="3"/>
            <a:endCxn id="551" idx="6"/>
          </p:cNvCxnSpPr>
          <p:nvPr/>
        </p:nvCxnSpPr>
        <p:spPr>
          <a:xfrm flipH="1">
            <a:off x="1951225" y="1372850"/>
            <a:ext cx="2905500" cy="1140300"/>
          </a:xfrm>
          <a:prstGeom prst="bentConnector3">
            <a:avLst>
              <a:gd fmla="val -81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558" name="Google Shape;558;p71"/>
          <p:cNvSpPr txBox="1"/>
          <p:nvPr/>
        </p:nvSpPr>
        <p:spPr>
          <a:xfrm>
            <a:off x="3352200" y="2155750"/>
            <a:ext cx="14763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Sends cert.pub</a:t>
            </a:r>
            <a:endParaRPr/>
          </a:p>
        </p:txBody>
      </p:sp>
      <p:sp>
        <p:nvSpPr>
          <p:cNvPr id="559" name="Google Shape;559;p71"/>
          <p:cNvSpPr txBox="1"/>
          <p:nvPr/>
        </p:nvSpPr>
        <p:spPr>
          <a:xfrm>
            <a:off x="0" y="2045300"/>
            <a:ext cx="1123800" cy="8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Wants to run https-server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Recap - Encryption</a:t>
            </a:r>
            <a:endParaRPr/>
          </a:p>
        </p:txBody>
      </p:sp>
      <p:sp>
        <p:nvSpPr>
          <p:cNvPr id="145" name="Google Shape;145;p18"/>
          <p:cNvSpPr txBox="1"/>
          <p:nvPr/>
        </p:nvSpPr>
        <p:spPr>
          <a:xfrm>
            <a:off x="423200" y="1063425"/>
            <a:ext cx="8279400" cy="3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Symmetric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Private/shared key algorithms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da"/>
              <a:t>DES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da"/>
              <a:t>3DES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da"/>
              <a:t>AES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3779" y="2425249"/>
            <a:ext cx="5617046" cy="2543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7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CSR</a:t>
            </a:r>
            <a:endParaRPr/>
          </a:p>
        </p:txBody>
      </p:sp>
      <p:sp>
        <p:nvSpPr>
          <p:cNvPr id="565" name="Google Shape;565;p72"/>
          <p:cNvSpPr txBox="1"/>
          <p:nvPr/>
        </p:nvSpPr>
        <p:spPr>
          <a:xfrm>
            <a:off x="667625" y="1325850"/>
            <a:ext cx="7296900" cy="34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C</a:t>
            </a:r>
            <a:r>
              <a:rPr lang="da"/>
              <a:t>ertification request information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Name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CN (domain)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Contact information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Address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..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A signature algorithm identifier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SHA1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Digital signature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Ideas why ? </a:t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7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</a:t>
            </a:r>
            <a:r>
              <a:rPr lang="da"/>
              <a:t>ertificate Authority</a:t>
            </a:r>
            <a:endParaRPr/>
          </a:p>
        </p:txBody>
      </p:sp>
      <p:sp>
        <p:nvSpPr>
          <p:cNvPr id="571" name="Google Shape;571;p73"/>
          <p:cNvSpPr txBox="1"/>
          <p:nvPr/>
        </p:nvSpPr>
        <p:spPr>
          <a:xfrm>
            <a:off x="305600" y="963825"/>
            <a:ext cx="8481600" cy="40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RootCA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Keep the private key safe!</a:t>
            </a:r>
            <a:endParaRPr/>
          </a:p>
        </p:txBody>
      </p:sp>
      <p:sp>
        <p:nvSpPr>
          <p:cNvPr id="572" name="Google Shape;572;p73"/>
          <p:cNvSpPr/>
          <p:nvPr/>
        </p:nvSpPr>
        <p:spPr>
          <a:xfrm>
            <a:off x="3718925" y="1528025"/>
            <a:ext cx="853200" cy="62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RootCA</a:t>
            </a:r>
            <a:endParaRPr/>
          </a:p>
        </p:txBody>
      </p:sp>
      <p:cxnSp>
        <p:nvCxnSpPr>
          <p:cNvPr id="573" name="Google Shape;573;p73"/>
          <p:cNvCxnSpPr>
            <a:stCxn id="572" idx="3"/>
            <a:endCxn id="572" idx="0"/>
          </p:cNvCxnSpPr>
          <p:nvPr/>
        </p:nvCxnSpPr>
        <p:spPr>
          <a:xfrm rot="10800000">
            <a:off x="4145525" y="1528025"/>
            <a:ext cx="426600" cy="312600"/>
          </a:xfrm>
          <a:prstGeom prst="curvedConnector4">
            <a:avLst>
              <a:gd fmla="val -55819" name="adj1"/>
              <a:gd fmla="val 176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cxn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7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Certificate Authority</a:t>
            </a:r>
            <a:endParaRPr/>
          </a:p>
        </p:txBody>
      </p:sp>
      <p:sp>
        <p:nvSpPr>
          <p:cNvPr id="579" name="Google Shape;579;p74"/>
          <p:cNvSpPr txBox="1"/>
          <p:nvPr/>
        </p:nvSpPr>
        <p:spPr>
          <a:xfrm>
            <a:off x="305600" y="963825"/>
            <a:ext cx="84816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RootCA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Keep the private key safe!</a:t>
            </a:r>
            <a:endParaRPr/>
          </a:p>
        </p:txBody>
      </p:sp>
      <p:sp>
        <p:nvSpPr>
          <p:cNvPr id="580" name="Google Shape;580;p74"/>
          <p:cNvSpPr/>
          <p:nvPr/>
        </p:nvSpPr>
        <p:spPr>
          <a:xfrm>
            <a:off x="3718925" y="1528025"/>
            <a:ext cx="853200" cy="62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RootCA</a:t>
            </a:r>
            <a:endParaRPr/>
          </a:p>
        </p:txBody>
      </p:sp>
      <p:cxnSp>
        <p:nvCxnSpPr>
          <p:cNvPr id="581" name="Google Shape;581;p74"/>
          <p:cNvCxnSpPr>
            <a:stCxn id="580" idx="3"/>
            <a:endCxn id="580" idx="0"/>
          </p:cNvCxnSpPr>
          <p:nvPr/>
        </p:nvCxnSpPr>
        <p:spPr>
          <a:xfrm rot="10800000">
            <a:off x="4145525" y="1528025"/>
            <a:ext cx="426600" cy="312600"/>
          </a:xfrm>
          <a:prstGeom prst="curvedConnector4">
            <a:avLst>
              <a:gd fmla="val -55819" name="adj1"/>
              <a:gd fmla="val 176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582" name="Google Shape;582;p74"/>
          <p:cNvSpPr/>
          <p:nvPr/>
        </p:nvSpPr>
        <p:spPr>
          <a:xfrm>
            <a:off x="3567275" y="2511325"/>
            <a:ext cx="11565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Signing cert</a:t>
            </a:r>
            <a:endParaRPr/>
          </a:p>
        </p:txBody>
      </p:sp>
      <p:cxnSp>
        <p:nvCxnSpPr>
          <p:cNvPr id="583" name="Google Shape;583;p74"/>
          <p:cNvCxnSpPr>
            <a:stCxn id="580" idx="2"/>
            <a:endCxn id="582" idx="0"/>
          </p:cNvCxnSpPr>
          <p:nvPr/>
        </p:nvCxnSpPr>
        <p:spPr>
          <a:xfrm flipH="1" rot="-5400000">
            <a:off x="3966725" y="2332025"/>
            <a:ext cx="358200" cy="600"/>
          </a:xfrm>
          <a:prstGeom prst="curvedConnector3">
            <a:avLst>
              <a:gd fmla="val 4998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7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Certificate Authority</a:t>
            </a:r>
            <a:endParaRPr/>
          </a:p>
        </p:txBody>
      </p:sp>
      <p:sp>
        <p:nvSpPr>
          <p:cNvPr id="589" name="Google Shape;589;p75"/>
          <p:cNvSpPr txBox="1"/>
          <p:nvPr/>
        </p:nvSpPr>
        <p:spPr>
          <a:xfrm>
            <a:off x="305600" y="963825"/>
            <a:ext cx="84816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RootCA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Keep the private key safe!</a:t>
            </a:r>
            <a:endParaRPr/>
          </a:p>
        </p:txBody>
      </p:sp>
      <p:sp>
        <p:nvSpPr>
          <p:cNvPr id="590" name="Google Shape;590;p75"/>
          <p:cNvSpPr/>
          <p:nvPr/>
        </p:nvSpPr>
        <p:spPr>
          <a:xfrm>
            <a:off x="3718925" y="1528025"/>
            <a:ext cx="853200" cy="62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RootCA</a:t>
            </a:r>
            <a:endParaRPr/>
          </a:p>
        </p:txBody>
      </p:sp>
      <p:cxnSp>
        <p:nvCxnSpPr>
          <p:cNvPr id="591" name="Google Shape;591;p75"/>
          <p:cNvCxnSpPr>
            <a:stCxn id="590" idx="3"/>
            <a:endCxn id="590" idx="0"/>
          </p:cNvCxnSpPr>
          <p:nvPr/>
        </p:nvCxnSpPr>
        <p:spPr>
          <a:xfrm rot="10800000">
            <a:off x="4145525" y="1528025"/>
            <a:ext cx="426600" cy="312600"/>
          </a:xfrm>
          <a:prstGeom prst="curvedConnector4">
            <a:avLst>
              <a:gd fmla="val -55819" name="adj1"/>
              <a:gd fmla="val 176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592" name="Google Shape;592;p75"/>
          <p:cNvSpPr/>
          <p:nvPr/>
        </p:nvSpPr>
        <p:spPr>
          <a:xfrm>
            <a:off x="3567275" y="2511325"/>
            <a:ext cx="11565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Signing cert</a:t>
            </a:r>
            <a:endParaRPr/>
          </a:p>
        </p:txBody>
      </p:sp>
      <p:cxnSp>
        <p:nvCxnSpPr>
          <p:cNvPr id="593" name="Google Shape;593;p75"/>
          <p:cNvCxnSpPr>
            <a:stCxn id="590" idx="2"/>
            <a:endCxn id="592" idx="0"/>
          </p:cNvCxnSpPr>
          <p:nvPr/>
        </p:nvCxnSpPr>
        <p:spPr>
          <a:xfrm flipH="1" rot="-5400000">
            <a:off x="3966725" y="2332025"/>
            <a:ext cx="358200" cy="600"/>
          </a:xfrm>
          <a:prstGeom prst="curvedConnector3">
            <a:avLst>
              <a:gd fmla="val 4998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594" name="Google Shape;594;p75"/>
          <p:cNvSpPr/>
          <p:nvPr/>
        </p:nvSpPr>
        <p:spPr>
          <a:xfrm>
            <a:off x="2666550" y="3368975"/>
            <a:ext cx="11565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Server cert</a:t>
            </a:r>
            <a:endParaRPr/>
          </a:p>
        </p:txBody>
      </p:sp>
      <p:sp>
        <p:nvSpPr>
          <p:cNvPr id="595" name="Google Shape;595;p75"/>
          <p:cNvSpPr/>
          <p:nvPr/>
        </p:nvSpPr>
        <p:spPr>
          <a:xfrm>
            <a:off x="4483300" y="3368975"/>
            <a:ext cx="11565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Client cert</a:t>
            </a:r>
            <a:endParaRPr/>
          </a:p>
        </p:txBody>
      </p:sp>
      <p:cxnSp>
        <p:nvCxnSpPr>
          <p:cNvPr id="596" name="Google Shape;596;p75"/>
          <p:cNvCxnSpPr>
            <a:stCxn id="592" idx="2"/>
            <a:endCxn id="595" idx="0"/>
          </p:cNvCxnSpPr>
          <p:nvPr/>
        </p:nvCxnSpPr>
        <p:spPr>
          <a:xfrm flipH="1" rot="-5400000">
            <a:off x="4381475" y="2689075"/>
            <a:ext cx="444000" cy="915900"/>
          </a:xfrm>
          <a:prstGeom prst="curvedConnector3">
            <a:avLst>
              <a:gd fmla="val 4999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597" name="Google Shape;597;p75"/>
          <p:cNvCxnSpPr>
            <a:stCxn id="592" idx="2"/>
            <a:endCxn id="594" idx="0"/>
          </p:cNvCxnSpPr>
          <p:nvPr/>
        </p:nvCxnSpPr>
        <p:spPr>
          <a:xfrm rot="5400000">
            <a:off x="3473225" y="2696725"/>
            <a:ext cx="444000" cy="900600"/>
          </a:xfrm>
          <a:prstGeom prst="curvedConnector3">
            <a:avLst>
              <a:gd fmla="val 4999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7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Certificate Authority</a:t>
            </a:r>
            <a:endParaRPr/>
          </a:p>
        </p:txBody>
      </p:sp>
      <p:sp>
        <p:nvSpPr>
          <p:cNvPr id="603" name="Google Shape;603;p76"/>
          <p:cNvSpPr txBox="1"/>
          <p:nvPr/>
        </p:nvSpPr>
        <p:spPr>
          <a:xfrm>
            <a:off x="305600" y="963825"/>
            <a:ext cx="84816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RootCA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Keep the private key safe!</a:t>
            </a:r>
            <a:endParaRPr/>
          </a:p>
        </p:txBody>
      </p:sp>
      <p:sp>
        <p:nvSpPr>
          <p:cNvPr id="604" name="Google Shape;604;p76"/>
          <p:cNvSpPr/>
          <p:nvPr/>
        </p:nvSpPr>
        <p:spPr>
          <a:xfrm>
            <a:off x="3718925" y="1528025"/>
            <a:ext cx="853200" cy="62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RootCA</a:t>
            </a:r>
            <a:endParaRPr/>
          </a:p>
        </p:txBody>
      </p:sp>
      <p:cxnSp>
        <p:nvCxnSpPr>
          <p:cNvPr id="605" name="Google Shape;605;p76"/>
          <p:cNvCxnSpPr>
            <a:stCxn id="604" idx="3"/>
            <a:endCxn id="604" idx="0"/>
          </p:cNvCxnSpPr>
          <p:nvPr/>
        </p:nvCxnSpPr>
        <p:spPr>
          <a:xfrm rot="10800000">
            <a:off x="4145525" y="1528025"/>
            <a:ext cx="426600" cy="312600"/>
          </a:xfrm>
          <a:prstGeom prst="curvedConnector4">
            <a:avLst>
              <a:gd fmla="val -55819" name="adj1"/>
              <a:gd fmla="val 176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606" name="Google Shape;606;p76"/>
          <p:cNvSpPr/>
          <p:nvPr/>
        </p:nvSpPr>
        <p:spPr>
          <a:xfrm>
            <a:off x="3567275" y="2511325"/>
            <a:ext cx="11565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Signing cert</a:t>
            </a:r>
            <a:endParaRPr/>
          </a:p>
        </p:txBody>
      </p:sp>
      <p:cxnSp>
        <p:nvCxnSpPr>
          <p:cNvPr id="607" name="Google Shape;607;p76"/>
          <p:cNvCxnSpPr>
            <a:stCxn id="604" idx="2"/>
            <a:endCxn id="606" idx="0"/>
          </p:cNvCxnSpPr>
          <p:nvPr/>
        </p:nvCxnSpPr>
        <p:spPr>
          <a:xfrm flipH="1" rot="-5400000">
            <a:off x="3966725" y="2332025"/>
            <a:ext cx="358200" cy="600"/>
          </a:xfrm>
          <a:prstGeom prst="curvedConnector3">
            <a:avLst>
              <a:gd fmla="val 4998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608" name="Google Shape;608;p76"/>
          <p:cNvSpPr/>
          <p:nvPr/>
        </p:nvSpPr>
        <p:spPr>
          <a:xfrm>
            <a:off x="2666550" y="3368975"/>
            <a:ext cx="11565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Server cert</a:t>
            </a:r>
            <a:endParaRPr/>
          </a:p>
        </p:txBody>
      </p:sp>
      <p:sp>
        <p:nvSpPr>
          <p:cNvPr id="609" name="Google Shape;609;p76"/>
          <p:cNvSpPr/>
          <p:nvPr/>
        </p:nvSpPr>
        <p:spPr>
          <a:xfrm>
            <a:off x="4483300" y="3368975"/>
            <a:ext cx="11565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Client cert</a:t>
            </a:r>
            <a:endParaRPr/>
          </a:p>
        </p:txBody>
      </p:sp>
      <p:cxnSp>
        <p:nvCxnSpPr>
          <p:cNvPr id="610" name="Google Shape;610;p76"/>
          <p:cNvCxnSpPr>
            <a:stCxn id="606" idx="2"/>
            <a:endCxn id="609" idx="0"/>
          </p:cNvCxnSpPr>
          <p:nvPr/>
        </p:nvCxnSpPr>
        <p:spPr>
          <a:xfrm flipH="1" rot="-5400000">
            <a:off x="4381475" y="2689075"/>
            <a:ext cx="444000" cy="915900"/>
          </a:xfrm>
          <a:prstGeom prst="curvedConnector3">
            <a:avLst>
              <a:gd fmla="val 4999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611" name="Google Shape;611;p76"/>
          <p:cNvCxnSpPr>
            <a:stCxn id="606" idx="2"/>
            <a:endCxn id="608" idx="0"/>
          </p:cNvCxnSpPr>
          <p:nvPr/>
        </p:nvCxnSpPr>
        <p:spPr>
          <a:xfrm rot="5400000">
            <a:off x="3473225" y="2696725"/>
            <a:ext cx="444000" cy="900600"/>
          </a:xfrm>
          <a:prstGeom prst="curvedConnector3">
            <a:avLst>
              <a:gd fmla="val 4999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612" name="Google Shape;612;p76"/>
          <p:cNvSpPr/>
          <p:nvPr/>
        </p:nvSpPr>
        <p:spPr>
          <a:xfrm>
            <a:off x="1596550" y="4066750"/>
            <a:ext cx="11565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https</a:t>
            </a:r>
            <a:endParaRPr/>
          </a:p>
        </p:txBody>
      </p:sp>
      <p:sp>
        <p:nvSpPr>
          <p:cNvPr id="613" name="Google Shape;613;p76"/>
          <p:cNvSpPr/>
          <p:nvPr/>
        </p:nvSpPr>
        <p:spPr>
          <a:xfrm>
            <a:off x="2947850" y="4066750"/>
            <a:ext cx="11565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smtps</a:t>
            </a:r>
            <a:endParaRPr/>
          </a:p>
        </p:txBody>
      </p:sp>
      <p:cxnSp>
        <p:nvCxnSpPr>
          <p:cNvPr id="614" name="Google Shape;614;p76"/>
          <p:cNvCxnSpPr>
            <a:stCxn id="608" idx="2"/>
            <a:endCxn id="612" idx="0"/>
          </p:cNvCxnSpPr>
          <p:nvPr/>
        </p:nvCxnSpPr>
        <p:spPr>
          <a:xfrm rot="5400000">
            <a:off x="2567700" y="3389675"/>
            <a:ext cx="284100" cy="10701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615" name="Google Shape;615;p76"/>
          <p:cNvCxnSpPr>
            <a:stCxn id="608" idx="2"/>
            <a:endCxn id="613" idx="0"/>
          </p:cNvCxnSpPr>
          <p:nvPr/>
        </p:nvCxnSpPr>
        <p:spPr>
          <a:xfrm flipH="1" rot="-5400000">
            <a:off x="3243450" y="3784025"/>
            <a:ext cx="284100" cy="2814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616" name="Google Shape;616;p76"/>
          <p:cNvSpPr/>
          <p:nvPr/>
        </p:nvSpPr>
        <p:spPr>
          <a:xfrm>
            <a:off x="4483300" y="4066750"/>
            <a:ext cx="11565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leon-pc</a:t>
            </a:r>
            <a:endParaRPr/>
          </a:p>
        </p:txBody>
      </p:sp>
      <p:sp>
        <p:nvSpPr>
          <p:cNvPr id="617" name="Google Shape;617;p76"/>
          <p:cNvSpPr/>
          <p:nvPr/>
        </p:nvSpPr>
        <p:spPr>
          <a:xfrm>
            <a:off x="5894900" y="4066750"/>
            <a:ext cx="11565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thor-pc</a:t>
            </a:r>
            <a:endParaRPr/>
          </a:p>
        </p:txBody>
      </p:sp>
      <p:sp>
        <p:nvSpPr>
          <p:cNvPr id="618" name="Google Shape;618;p76"/>
          <p:cNvSpPr/>
          <p:nvPr/>
        </p:nvSpPr>
        <p:spPr>
          <a:xfrm>
            <a:off x="7560175" y="4066750"/>
            <a:ext cx="11565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john-pc</a:t>
            </a:r>
            <a:endParaRPr/>
          </a:p>
        </p:txBody>
      </p:sp>
      <p:cxnSp>
        <p:nvCxnSpPr>
          <p:cNvPr id="619" name="Google Shape;619;p76"/>
          <p:cNvCxnSpPr>
            <a:stCxn id="609" idx="2"/>
            <a:endCxn id="616" idx="0"/>
          </p:cNvCxnSpPr>
          <p:nvPr/>
        </p:nvCxnSpPr>
        <p:spPr>
          <a:xfrm flipH="1" rot="-5400000">
            <a:off x="4919800" y="3924425"/>
            <a:ext cx="284100" cy="6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620" name="Google Shape;620;p76"/>
          <p:cNvCxnSpPr>
            <a:stCxn id="609" idx="2"/>
            <a:endCxn id="617" idx="0"/>
          </p:cNvCxnSpPr>
          <p:nvPr/>
        </p:nvCxnSpPr>
        <p:spPr>
          <a:xfrm flipH="1" rot="-5400000">
            <a:off x="5625250" y="3218975"/>
            <a:ext cx="284100" cy="14115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621" name="Google Shape;621;p76"/>
          <p:cNvCxnSpPr>
            <a:stCxn id="609" idx="2"/>
            <a:endCxn id="618" idx="0"/>
          </p:cNvCxnSpPr>
          <p:nvPr/>
        </p:nvCxnSpPr>
        <p:spPr>
          <a:xfrm flipH="1" rot="-5400000">
            <a:off x="6457900" y="2386325"/>
            <a:ext cx="284100" cy="3076800"/>
          </a:xfrm>
          <a:prstGeom prst="curved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7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Trust</a:t>
            </a:r>
            <a:endParaRPr/>
          </a:p>
        </p:txBody>
      </p:sp>
      <p:pic>
        <p:nvPicPr>
          <p:cNvPr id="627" name="Google Shape;627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4375" y="771450"/>
            <a:ext cx="4808439" cy="421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7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Certificate-Signing-Request (CSR)</a:t>
            </a:r>
            <a:endParaRPr/>
          </a:p>
        </p:txBody>
      </p:sp>
      <p:sp>
        <p:nvSpPr>
          <p:cNvPr id="633" name="Google Shape;633;p78"/>
          <p:cNvSpPr/>
          <p:nvPr/>
        </p:nvSpPr>
        <p:spPr>
          <a:xfrm>
            <a:off x="1123675" y="2153300"/>
            <a:ext cx="827400" cy="719400"/>
          </a:xfrm>
          <a:prstGeom prst="smileyFace">
            <a:avLst>
              <a:gd fmla="val 4653" name="adj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78"/>
          <p:cNvSpPr txBox="1"/>
          <p:nvPr/>
        </p:nvSpPr>
        <p:spPr>
          <a:xfrm>
            <a:off x="1053150" y="3023100"/>
            <a:ext cx="1499700" cy="10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Generates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a"/>
              <a:t>key.priv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a"/>
              <a:t>req.csr</a:t>
            </a:r>
            <a:endParaRPr/>
          </a:p>
        </p:txBody>
      </p:sp>
      <p:sp>
        <p:nvSpPr>
          <p:cNvPr id="635" name="Google Shape;635;p78"/>
          <p:cNvSpPr/>
          <p:nvPr/>
        </p:nvSpPr>
        <p:spPr>
          <a:xfrm>
            <a:off x="3982225" y="1194200"/>
            <a:ext cx="874500" cy="3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VeriSign</a:t>
            </a:r>
            <a:endParaRPr/>
          </a:p>
        </p:txBody>
      </p:sp>
      <p:cxnSp>
        <p:nvCxnSpPr>
          <p:cNvPr id="636" name="Google Shape;636;p78"/>
          <p:cNvCxnSpPr>
            <a:stCxn id="633" idx="6"/>
          </p:cNvCxnSpPr>
          <p:nvPr/>
        </p:nvCxnSpPr>
        <p:spPr>
          <a:xfrm flipH="1" rot="10800000">
            <a:off x="1951075" y="1556300"/>
            <a:ext cx="2040600" cy="95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37" name="Google Shape;637;p78"/>
          <p:cNvSpPr txBox="1"/>
          <p:nvPr/>
        </p:nvSpPr>
        <p:spPr>
          <a:xfrm>
            <a:off x="1913525" y="1683825"/>
            <a:ext cx="13257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Sends req.csr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78"/>
          <p:cNvSpPr txBox="1"/>
          <p:nvPr/>
        </p:nvSpPr>
        <p:spPr>
          <a:xfrm>
            <a:off x="3939925" y="1556300"/>
            <a:ext cx="14292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Verifies CSR</a:t>
            </a:r>
            <a:endParaRPr/>
          </a:p>
        </p:txBody>
      </p:sp>
      <p:cxnSp>
        <p:nvCxnSpPr>
          <p:cNvPr id="639" name="Google Shape;639;p78"/>
          <p:cNvCxnSpPr>
            <a:stCxn id="635" idx="3"/>
            <a:endCxn id="633" idx="6"/>
          </p:cNvCxnSpPr>
          <p:nvPr/>
        </p:nvCxnSpPr>
        <p:spPr>
          <a:xfrm flipH="1">
            <a:off x="1951225" y="1372850"/>
            <a:ext cx="2905500" cy="1140300"/>
          </a:xfrm>
          <a:prstGeom prst="bentConnector3">
            <a:avLst>
              <a:gd fmla="val -81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640" name="Google Shape;640;p78"/>
          <p:cNvSpPr txBox="1"/>
          <p:nvPr/>
        </p:nvSpPr>
        <p:spPr>
          <a:xfrm>
            <a:off x="3352200" y="2155750"/>
            <a:ext cx="14763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Sends cert.pub</a:t>
            </a:r>
            <a:endParaRPr/>
          </a:p>
        </p:txBody>
      </p:sp>
      <p:sp>
        <p:nvSpPr>
          <p:cNvPr id="641" name="Google Shape;641;p78"/>
          <p:cNvSpPr txBox="1"/>
          <p:nvPr/>
        </p:nvSpPr>
        <p:spPr>
          <a:xfrm>
            <a:off x="0" y="2045300"/>
            <a:ext cx="1123800" cy="8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Wants to run https-server</a:t>
            </a:r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7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Certificate-Signing-Request (CSR)</a:t>
            </a:r>
            <a:endParaRPr/>
          </a:p>
        </p:txBody>
      </p:sp>
      <p:sp>
        <p:nvSpPr>
          <p:cNvPr id="647" name="Google Shape;647;p79"/>
          <p:cNvSpPr/>
          <p:nvPr/>
        </p:nvSpPr>
        <p:spPr>
          <a:xfrm>
            <a:off x="1123675" y="2153300"/>
            <a:ext cx="827400" cy="719400"/>
          </a:xfrm>
          <a:prstGeom prst="smileyFace">
            <a:avLst>
              <a:gd fmla="val 4653" name="adj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79"/>
          <p:cNvSpPr txBox="1"/>
          <p:nvPr/>
        </p:nvSpPr>
        <p:spPr>
          <a:xfrm>
            <a:off x="1053150" y="3023100"/>
            <a:ext cx="1499700" cy="10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Generates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a"/>
              <a:t>key.priv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a"/>
              <a:t>req.csr</a:t>
            </a:r>
            <a:endParaRPr/>
          </a:p>
        </p:txBody>
      </p:sp>
      <p:sp>
        <p:nvSpPr>
          <p:cNvPr id="649" name="Google Shape;649;p79"/>
          <p:cNvSpPr/>
          <p:nvPr/>
        </p:nvSpPr>
        <p:spPr>
          <a:xfrm>
            <a:off x="3982225" y="1194200"/>
            <a:ext cx="874500" cy="3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VeriSign</a:t>
            </a:r>
            <a:endParaRPr/>
          </a:p>
        </p:txBody>
      </p:sp>
      <p:cxnSp>
        <p:nvCxnSpPr>
          <p:cNvPr id="650" name="Google Shape;650;p79"/>
          <p:cNvCxnSpPr>
            <a:stCxn id="647" idx="6"/>
          </p:cNvCxnSpPr>
          <p:nvPr/>
        </p:nvCxnSpPr>
        <p:spPr>
          <a:xfrm flipH="1" rot="10800000">
            <a:off x="1951075" y="1556300"/>
            <a:ext cx="2040600" cy="95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51" name="Google Shape;651;p79"/>
          <p:cNvSpPr txBox="1"/>
          <p:nvPr/>
        </p:nvSpPr>
        <p:spPr>
          <a:xfrm>
            <a:off x="1913525" y="1683825"/>
            <a:ext cx="13257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Sends req.csr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79"/>
          <p:cNvSpPr txBox="1"/>
          <p:nvPr/>
        </p:nvSpPr>
        <p:spPr>
          <a:xfrm>
            <a:off x="3939925" y="1556300"/>
            <a:ext cx="14292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Verifies CSR</a:t>
            </a:r>
            <a:endParaRPr/>
          </a:p>
        </p:txBody>
      </p:sp>
      <p:cxnSp>
        <p:nvCxnSpPr>
          <p:cNvPr id="653" name="Google Shape;653;p79"/>
          <p:cNvCxnSpPr>
            <a:stCxn id="649" idx="3"/>
            <a:endCxn id="647" idx="6"/>
          </p:cNvCxnSpPr>
          <p:nvPr/>
        </p:nvCxnSpPr>
        <p:spPr>
          <a:xfrm flipH="1">
            <a:off x="1951225" y="1372850"/>
            <a:ext cx="2905500" cy="1140300"/>
          </a:xfrm>
          <a:prstGeom prst="bentConnector3">
            <a:avLst>
              <a:gd fmla="val -81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654" name="Google Shape;654;p79"/>
          <p:cNvSpPr txBox="1"/>
          <p:nvPr/>
        </p:nvSpPr>
        <p:spPr>
          <a:xfrm>
            <a:off x="3352200" y="2155750"/>
            <a:ext cx="14763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Sends cert.pub</a:t>
            </a:r>
            <a:endParaRPr/>
          </a:p>
        </p:txBody>
      </p:sp>
      <p:sp>
        <p:nvSpPr>
          <p:cNvPr id="655" name="Google Shape;655;p79"/>
          <p:cNvSpPr txBox="1"/>
          <p:nvPr/>
        </p:nvSpPr>
        <p:spPr>
          <a:xfrm>
            <a:off x="0" y="2045300"/>
            <a:ext cx="1123800" cy="8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Wants to run https-server</a:t>
            </a:r>
            <a:endParaRPr/>
          </a:p>
        </p:txBody>
      </p:sp>
      <p:sp>
        <p:nvSpPr>
          <p:cNvPr id="656" name="Google Shape;656;p79"/>
          <p:cNvSpPr/>
          <p:nvPr/>
        </p:nvSpPr>
        <p:spPr>
          <a:xfrm>
            <a:off x="6743975" y="2179150"/>
            <a:ext cx="827400" cy="719400"/>
          </a:xfrm>
          <a:prstGeom prst="smileyFace">
            <a:avLst>
              <a:gd fmla="val 4653" name="adj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79"/>
          <p:cNvSpPr txBox="1"/>
          <p:nvPr/>
        </p:nvSpPr>
        <p:spPr>
          <a:xfrm>
            <a:off x="7717200" y="2158050"/>
            <a:ext cx="1123800" cy="8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Wants to visit https server</a:t>
            </a:r>
            <a:endParaRPr/>
          </a:p>
        </p:txBody>
      </p:sp>
      <p:cxnSp>
        <p:nvCxnSpPr>
          <p:cNvPr id="658" name="Google Shape;658;p79"/>
          <p:cNvCxnSpPr>
            <a:stCxn id="647" idx="4"/>
            <a:endCxn id="656" idx="3"/>
          </p:cNvCxnSpPr>
          <p:nvPr/>
        </p:nvCxnSpPr>
        <p:spPr>
          <a:xfrm rot="-5400000">
            <a:off x="4161475" y="169100"/>
            <a:ext cx="79500" cy="5327700"/>
          </a:xfrm>
          <a:prstGeom prst="bentConnector3">
            <a:avLst>
              <a:gd fmla="val -33204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659" name="Google Shape;659;p79"/>
          <p:cNvSpPr txBox="1"/>
          <p:nvPr/>
        </p:nvSpPr>
        <p:spPr>
          <a:xfrm>
            <a:off x="3286375" y="2838000"/>
            <a:ext cx="14763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Sends cert.pub</a:t>
            </a:r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8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Certificate-Signing-Request (CSR)</a:t>
            </a:r>
            <a:endParaRPr/>
          </a:p>
        </p:txBody>
      </p:sp>
      <p:sp>
        <p:nvSpPr>
          <p:cNvPr id="665" name="Google Shape;665;p80"/>
          <p:cNvSpPr/>
          <p:nvPr/>
        </p:nvSpPr>
        <p:spPr>
          <a:xfrm>
            <a:off x="1123675" y="2153300"/>
            <a:ext cx="827400" cy="719400"/>
          </a:xfrm>
          <a:prstGeom prst="smileyFace">
            <a:avLst>
              <a:gd fmla="val 4653" name="adj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80"/>
          <p:cNvSpPr txBox="1"/>
          <p:nvPr/>
        </p:nvSpPr>
        <p:spPr>
          <a:xfrm>
            <a:off x="1053150" y="3023100"/>
            <a:ext cx="1499700" cy="10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Generates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a"/>
              <a:t>key.priv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a"/>
              <a:t>req.csr</a:t>
            </a:r>
            <a:endParaRPr/>
          </a:p>
        </p:txBody>
      </p:sp>
      <p:sp>
        <p:nvSpPr>
          <p:cNvPr id="667" name="Google Shape;667;p80"/>
          <p:cNvSpPr/>
          <p:nvPr/>
        </p:nvSpPr>
        <p:spPr>
          <a:xfrm>
            <a:off x="3982225" y="1194200"/>
            <a:ext cx="874500" cy="3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VeriSign</a:t>
            </a:r>
            <a:endParaRPr/>
          </a:p>
        </p:txBody>
      </p:sp>
      <p:cxnSp>
        <p:nvCxnSpPr>
          <p:cNvPr id="668" name="Google Shape;668;p80"/>
          <p:cNvCxnSpPr>
            <a:stCxn id="665" idx="6"/>
          </p:cNvCxnSpPr>
          <p:nvPr/>
        </p:nvCxnSpPr>
        <p:spPr>
          <a:xfrm flipH="1" rot="10800000">
            <a:off x="1951075" y="1556300"/>
            <a:ext cx="2040600" cy="95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69" name="Google Shape;669;p80"/>
          <p:cNvSpPr txBox="1"/>
          <p:nvPr/>
        </p:nvSpPr>
        <p:spPr>
          <a:xfrm>
            <a:off x="1913525" y="1683825"/>
            <a:ext cx="13257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Sends req.csr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80"/>
          <p:cNvSpPr txBox="1"/>
          <p:nvPr/>
        </p:nvSpPr>
        <p:spPr>
          <a:xfrm>
            <a:off x="3939925" y="1556300"/>
            <a:ext cx="14292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Verifies CSR</a:t>
            </a:r>
            <a:endParaRPr/>
          </a:p>
        </p:txBody>
      </p:sp>
      <p:cxnSp>
        <p:nvCxnSpPr>
          <p:cNvPr id="671" name="Google Shape;671;p80"/>
          <p:cNvCxnSpPr>
            <a:stCxn id="667" idx="3"/>
            <a:endCxn id="665" idx="6"/>
          </p:cNvCxnSpPr>
          <p:nvPr/>
        </p:nvCxnSpPr>
        <p:spPr>
          <a:xfrm flipH="1">
            <a:off x="1951225" y="1372850"/>
            <a:ext cx="2905500" cy="1140300"/>
          </a:xfrm>
          <a:prstGeom prst="bentConnector3">
            <a:avLst>
              <a:gd fmla="val -81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672" name="Google Shape;672;p80"/>
          <p:cNvSpPr txBox="1"/>
          <p:nvPr/>
        </p:nvSpPr>
        <p:spPr>
          <a:xfrm>
            <a:off x="3352200" y="2155750"/>
            <a:ext cx="14763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Sends cert.pub</a:t>
            </a:r>
            <a:endParaRPr/>
          </a:p>
        </p:txBody>
      </p:sp>
      <p:sp>
        <p:nvSpPr>
          <p:cNvPr id="673" name="Google Shape;673;p80"/>
          <p:cNvSpPr txBox="1"/>
          <p:nvPr/>
        </p:nvSpPr>
        <p:spPr>
          <a:xfrm>
            <a:off x="0" y="2045300"/>
            <a:ext cx="1123800" cy="8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Wants to run https-server</a:t>
            </a:r>
            <a:endParaRPr/>
          </a:p>
        </p:txBody>
      </p:sp>
      <p:sp>
        <p:nvSpPr>
          <p:cNvPr id="674" name="Google Shape;674;p80"/>
          <p:cNvSpPr/>
          <p:nvPr/>
        </p:nvSpPr>
        <p:spPr>
          <a:xfrm>
            <a:off x="6743975" y="2179150"/>
            <a:ext cx="827400" cy="719400"/>
          </a:xfrm>
          <a:prstGeom prst="smileyFace">
            <a:avLst>
              <a:gd fmla="val 4653" name="adj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80"/>
          <p:cNvSpPr txBox="1"/>
          <p:nvPr/>
        </p:nvSpPr>
        <p:spPr>
          <a:xfrm>
            <a:off x="7717200" y="2158050"/>
            <a:ext cx="1123800" cy="8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Wants to visit https server</a:t>
            </a:r>
            <a:endParaRPr/>
          </a:p>
        </p:txBody>
      </p:sp>
      <p:cxnSp>
        <p:nvCxnSpPr>
          <p:cNvPr id="676" name="Google Shape;676;p80"/>
          <p:cNvCxnSpPr>
            <a:stCxn id="665" idx="4"/>
            <a:endCxn id="674" idx="3"/>
          </p:cNvCxnSpPr>
          <p:nvPr/>
        </p:nvCxnSpPr>
        <p:spPr>
          <a:xfrm rot="-5400000">
            <a:off x="4161475" y="169100"/>
            <a:ext cx="79500" cy="5327700"/>
          </a:xfrm>
          <a:prstGeom prst="bentConnector3">
            <a:avLst>
              <a:gd fmla="val -33204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677" name="Google Shape;677;p80"/>
          <p:cNvSpPr txBox="1"/>
          <p:nvPr/>
        </p:nvSpPr>
        <p:spPr>
          <a:xfrm>
            <a:off x="3286375" y="2838000"/>
            <a:ext cx="14763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Sends cert.pub</a:t>
            </a:r>
            <a:endParaRPr/>
          </a:p>
        </p:txBody>
      </p:sp>
      <p:cxnSp>
        <p:nvCxnSpPr>
          <p:cNvPr id="678" name="Google Shape;678;p80"/>
          <p:cNvCxnSpPr>
            <a:stCxn id="667" idx="3"/>
            <a:endCxn id="674" idx="0"/>
          </p:cNvCxnSpPr>
          <p:nvPr/>
        </p:nvCxnSpPr>
        <p:spPr>
          <a:xfrm>
            <a:off x="4856725" y="1372850"/>
            <a:ext cx="2301000" cy="8064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679" name="Google Shape;679;p80"/>
          <p:cNvSpPr txBox="1"/>
          <p:nvPr/>
        </p:nvSpPr>
        <p:spPr>
          <a:xfrm>
            <a:off x="5684175" y="1020225"/>
            <a:ext cx="1236600" cy="3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rootca.pub</a:t>
            </a:r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8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Certificate-Signing-Request (CSR)</a:t>
            </a:r>
            <a:endParaRPr/>
          </a:p>
        </p:txBody>
      </p:sp>
      <p:sp>
        <p:nvSpPr>
          <p:cNvPr id="685" name="Google Shape;685;p81"/>
          <p:cNvSpPr/>
          <p:nvPr/>
        </p:nvSpPr>
        <p:spPr>
          <a:xfrm>
            <a:off x="1123675" y="2153300"/>
            <a:ext cx="827400" cy="719400"/>
          </a:xfrm>
          <a:prstGeom prst="smileyFace">
            <a:avLst>
              <a:gd fmla="val 4653" name="adj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81"/>
          <p:cNvSpPr txBox="1"/>
          <p:nvPr/>
        </p:nvSpPr>
        <p:spPr>
          <a:xfrm>
            <a:off x="1053150" y="3023100"/>
            <a:ext cx="1499700" cy="10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Generates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a"/>
              <a:t>key.priv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a"/>
              <a:t>req.csr</a:t>
            </a:r>
            <a:endParaRPr/>
          </a:p>
        </p:txBody>
      </p:sp>
      <p:sp>
        <p:nvSpPr>
          <p:cNvPr id="687" name="Google Shape;687;p81"/>
          <p:cNvSpPr/>
          <p:nvPr/>
        </p:nvSpPr>
        <p:spPr>
          <a:xfrm>
            <a:off x="3982225" y="1194200"/>
            <a:ext cx="874500" cy="3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VeriSign</a:t>
            </a:r>
            <a:endParaRPr/>
          </a:p>
        </p:txBody>
      </p:sp>
      <p:cxnSp>
        <p:nvCxnSpPr>
          <p:cNvPr id="688" name="Google Shape;688;p81"/>
          <p:cNvCxnSpPr>
            <a:stCxn id="685" idx="6"/>
          </p:cNvCxnSpPr>
          <p:nvPr/>
        </p:nvCxnSpPr>
        <p:spPr>
          <a:xfrm flipH="1" rot="10800000">
            <a:off x="1951075" y="1556300"/>
            <a:ext cx="2040600" cy="95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89" name="Google Shape;689;p81"/>
          <p:cNvSpPr txBox="1"/>
          <p:nvPr/>
        </p:nvSpPr>
        <p:spPr>
          <a:xfrm>
            <a:off x="1913525" y="1683825"/>
            <a:ext cx="13257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Sends req.csr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81"/>
          <p:cNvSpPr txBox="1"/>
          <p:nvPr/>
        </p:nvSpPr>
        <p:spPr>
          <a:xfrm>
            <a:off x="3939925" y="1556300"/>
            <a:ext cx="14292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Verifies CSR</a:t>
            </a:r>
            <a:endParaRPr/>
          </a:p>
        </p:txBody>
      </p:sp>
      <p:cxnSp>
        <p:nvCxnSpPr>
          <p:cNvPr id="691" name="Google Shape;691;p81"/>
          <p:cNvCxnSpPr>
            <a:stCxn id="687" idx="3"/>
            <a:endCxn id="685" idx="6"/>
          </p:cNvCxnSpPr>
          <p:nvPr/>
        </p:nvCxnSpPr>
        <p:spPr>
          <a:xfrm flipH="1">
            <a:off x="1951225" y="1372850"/>
            <a:ext cx="2905500" cy="1140300"/>
          </a:xfrm>
          <a:prstGeom prst="bentConnector3">
            <a:avLst>
              <a:gd fmla="val -81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692" name="Google Shape;692;p81"/>
          <p:cNvSpPr txBox="1"/>
          <p:nvPr/>
        </p:nvSpPr>
        <p:spPr>
          <a:xfrm>
            <a:off x="3352200" y="2155750"/>
            <a:ext cx="14763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Sends cert.pub</a:t>
            </a:r>
            <a:endParaRPr/>
          </a:p>
        </p:txBody>
      </p:sp>
      <p:sp>
        <p:nvSpPr>
          <p:cNvPr id="693" name="Google Shape;693;p81"/>
          <p:cNvSpPr txBox="1"/>
          <p:nvPr/>
        </p:nvSpPr>
        <p:spPr>
          <a:xfrm>
            <a:off x="0" y="2045300"/>
            <a:ext cx="1123800" cy="8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Wants to run https-server</a:t>
            </a:r>
            <a:endParaRPr/>
          </a:p>
        </p:txBody>
      </p:sp>
      <p:sp>
        <p:nvSpPr>
          <p:cNvPr id="694" name="Google Shape;694;p81"/>
          <p:cNvSpPr/>
          <p:nvPr/>
        </p:nvSpPr>
        <p:spPr>
          <a:xfrm>
            <a:off x="6743975" y="2179150"/>
            <a:ext cx="827400" cy="719400"/>
          </a:xfrm>
          <a:prstGeom prst="smileyFace">
            <a:avLst>
              <a:gd fmla="val 4653" name="adj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81"/>
          <p:cNvSpPr txBox="1"/>
          <p:nvPr/>
        </p:nvSpPr>
        <p:spPr>
          <a:xfrm>
            <a:off x="7717200" y="2158050"/>
            <a:ext cx="1123800" cy="8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Wants to visit https server</a:t>
            </a:r>
            <a:endParaRPr/>
          </a:p>
        </p:txBody>
      </p:sp>
      <p:cxnSp>
        <p:nvCxnSpPr>
          <p:cNvPr id="696" name="Google Shape;696;p81"/>
          <p:cNvCxnSpPr>
            <a:stCxn id="685" idx="4"/>
            <a:endCxn id="694" idx="3"/>
          </p:cNvCxnSpPr>
          <p:nvPr/>
        </p:nvCxnSpPr>
        <p:spPr>
          <a:xfrm rot="-5400000">
            <a:off x="4161475" y="169100"/>
            <a:ext cx="79500" cy="5327700"/>
          </a:xfrm>
          <a:prstGeom prst="bentConnector3">
            <a:avLst>
              <a:gd fmla="val -33204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697" name="Google Shape;697;p81"/>
          <p:cNvSpPr txBox="1"/>
          <p:nvPr/>
        </p:nvSpPr>
        <p:spPr>
          <a:xfrm>
            <a:off x="3286375" y="2838000"/>
            <a:ext cx="14763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Sends cert.pub</a:t>
            </a:r>
            <a:endParaRPr/>
          </a:p>
        </p:txBody>
      </p:sp>
      <p:cxnSp>
        <p:nvCxnSpPr>
          <p:cNvPr id="698" name="Google Shape;698;p81"/>
          <p:cNvCxnSpPr>
            <a:stCxn id="687" idx="3"/>
            <a:endCxn id="694" idx="0"/>
          </p:cNvCxnSpPr>
          <p:nvPr/>
        </p:nvCxnSpPr>
        <p:spPr>
          <a:xfrm>
            <a:off x="4856725" y="1372850"/>
            <a:ext cx="2301000" cy="8064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699" name="Google Shape;699;p81"/>
          <p:cNvSpPr txBox="1"/>
          <p:nvPr/>
        </p:nvSpPr>
        <p:spPr>
          <a:xfrm>
            <a:off x="5684175" y="1020225"/>
            <a:ext cx="3144000" cy="3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rootca.pub (installed in browser)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Recap - Encryption</a:t>
            </a:r>
            <a:endParaRPr/>
          </a:p>
        </p:txBody>
      </p:sp>
      <p:sp>
        <p:nvSpPr>
          <p:cNvPr id="152" name="Google Shape;152;p19"/>
          <p:cNvSpPr txBox="1"/>
          <p:nvPr/>
        </p:nvSpPr>
        <p:spPr>
          <a:xfrm>
            <a:off x="423200" y="1063425"/>
            <a:ext cx="8279400" cy="3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Symmetric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Private/shared key algorithms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da"/>
              <a:t>DES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da"/>
              <a:t>3DES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da"/>
              <a:t>AES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3779" y="2425249"/>
            <a:ext cx="5617046" cy="2543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5900" y="3206475"/>
            <a:ext cx="3095625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9"/>
          <p:cNvSpPr txBox="1"/>
          <p:nvPr/>
        </p:nvSpPr>
        <p:spPr>
          <a:xfrm>
            <a:off x="488950" y="2646975"/>
            <a:ext cx="24402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FAST!!</a:t>
            </a:r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8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Certificate-Signing-Request (CSR)</a:t>
            </a:r>
            <a:endParaRPr/>
          </a:p>
        </p:txBody>
      </p:sp>
      <p:sp>
        <p:nvSpPr>
          <p:cNvPr id="705" name="Google Shape;705;p82"/>
          <p:cNvSpPr/>
          <p:nvPr/>
        </p:nvSpPr>
        <p:spPr>
          <a:xfrm>
            <a:off x="1123675" y="2153300"/>
            <a:ext cx="827400" cy="719400"/>
          </a:xfrm>
          <a:prstGeom prst="smileyFace">
            <a:avLst>
              <a:gd fmla="val 4653" name="adj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82"/>
          <p:cNvSpPr txBox="1"/>
          <p:nvPr/>
        </p:nvSpPr>
        <p:spPr>
          <a:xfrm>
            <a:off x="1053150" y="3023100"/>
            <a:ext cx="1499700" cy="10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Generates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a"/>
              <a:t>key.priv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a"/>
              <a:t>req.csr</a:t>
            </a:r>
            <a:endParaRPr/>
          </a:p>
        </p:txBody>
      </p:sp>
      <p:sp>
        <p:nvSpPr>
          <p:cNvPr id="707" name="Google Shape;707;p82"/>
          <p:cNvSpPr/>
          <p:nvPr/>
        </p:nvSpPr>
        <p:spPr>
          <a:xfrm>
            <a:off x="3982225" y="1194200"/>
            <a:ext cx="874500" cy="3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VeriSign</a:t>
            </a:r>
            <a:endParaRPr/>
          </a:p>
        </p:txBody>
      </p:sp>
      <p:cxnSp>
        <p:nvCxnSpPr>
          <p:cNvPr id="708" name="Google Shape;708;p82"/>
          <p:cNvCxnSpPr>
            <a:stCxn id="705" idx="6"/>
          </p:cNvCxnSpPr>
          <p:nvPr/>
        </p:nvCxnSpPr>
        <p:spPr>
          <a:xfrm flipH="1" rot="10800000">
            <a:off x="1951075" y="1556300"/>
            <a:ext cx="2040600" cy="95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09" name="Google Shape;709;p82"/>
          <p:cNvSpPr txBox="1"/>
          <p:nvPr/>
        </p:nvSpPr>
        <p:spPr>
          <a:xfrm>
            <a:off x="1913525" y="1683825"/>
            <a:ext cx="13257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Sends req.csr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82"/>
          <p:cNvSpPr txBox="1"/>
          <p:nvPr/>
        </p:nvSpPr>
        <p:spPr>
          <a:xfrm>
            <a:off x="3939925" y="1556300"/>
            <a:ext cx="14292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Verifies CSR</a:t>
            </a:r>
            <a:endParaRPr/>
          </a:p>
        </p:txBody>
      </p:sp>
      <p:cxnSp>
        <p:nvCxnSpPr>
          <p:cNvPr id="711" name="Google Shape;711;p82"/>
          <p:cNvCxnSpPr>
            <a:stCxn id="707" idx="3"/>
            <a:endCxn id="705" idx="6"/>
          </p:cNvCxnSpPr>
          <p:nvPr/>
        </p:nvCxnSpPr>
        <p:spPr>
          <a:xfrm flipH="1">
            <a:off x="1951225" y="1372850"/>
            <a:ext cx="2905500" cy="1140300"/>
          </a:xfrm>
          <a:prstGeom prst="bentConnector3">
            <a:avLst>
              <a:gd fmla="val -81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712" name="Google Shape;712;p82"/>
          <p:cNvSpPr txBox="1"/>
          <p:nvPr/>
        </p:nvSpPr>
        <p:spPr>
          <a:xfrm>
            <a:off x="3352200" y="2155750"/>
            <a:ext cx="14763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Sends cert.pub</a:t>
            </a:r>
            <a:endParaRPr/>
          </a:p>
        </p:txBody>
      </p:sp>
      <p:sp>
        <p:nvSpPr>
          <p:cNvPr id="713" name="Google Shape;713;p82"/>
          <p:cNvSpPr txBox="1"/>
          <p:nvPr/>
        </p:nvSpPr>
        <p:spPr>
          <a:xfrm>
            <a:off x="0" y="2045300"/>
            <a:ext cx="1123800" cy="8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Wants to run https-server</a:t>
            </a:r>
            <a:endParaRPr/>
          </a:p>
        </p:txBody>
      </p:sp>
      <p:sp>
        <p:nvSpPr>
          <p:cNvPr id="714" name="Google Shape;714;p82"/>
          <p:cNvSpPr/>
          <p:nvPr/>
        </p:nvSpPr>
        <p:spPr>
          <a:xfrm>
            <a:off x="6743975" y="2179150"/>
            <a:ext cx="827400" cy="719400"/>
          </a:xfrm>
          <a:prstGeom prst="smileyFace">
            <a:avLst>
              <a:gd fmla="val 4653" name="adj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82"/>
          <p:cNvSpPr txBox="1"/>
          <p:nvPr/>
        </p:nvSpPr>
        <p:spPr>
          <a:xfrm>
            <a:off x="7717200" y="2158050"/>
            <a:ext cx="1123800" cy="8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Wants to visit https server</a:t>
            </a:r>
            <a:endParaRPr/>
          </a:p>
        </p:txBody>
      </p:sp>
      <p:cxnSp>
        <p:nvCxnSpPr>
          <p:cNvPr id="716" name="Google Shape;716;p82"/>
          <p:cNvCxnSpPr>
            <a:stCxn id="705" idx="4"/>
            <a:endCxn id="714" idx="3"/>
          </p:cNvCxnSpPr>
          <p:nvPr/>
        </p:nvCxnSpPr>
        <p:spPr>
          <a:xfrm rot="-5400000">
            <a:off x="4161475" y="169100"/>
            <a:ext cx="79500" cy="5327700"/>
          </a:xfrm>
          <a:prstGeom prst="bentConnector3">
            <a:avLst>
              <a:gd fmla="val -33204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717" name="Google Shape;717;p82"/>
          <p:cNvSpPr txBox="1"/>
          <p:nvPr/>
        </p:nvSpPr>
        <p:spPr>
          <a:xfrm>
            <a:off x="3286375" y="2838000"/>
            <a:ext cx="14763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Sends cert.pub</a:t>
            </a:r>
            <a:endParaRPr/>
          </a:p>
        </p:txBody>
      </p:sp>
      <p:cxnSp>
        <p:nvCxnSpPr>
          <p:cNvPr id="718" name="Google Shape;718;p82"/>
          <p:cNvCxnSpPr>
            <a:stCxn id="707" idx="3"/>
            <a:endCxn id="714" idx="0"/>
          </p:cNvCxnSpPr>
          <p:nvPr/>
        </p:nvCxnSpPr>
        <p:spPr>
          <a:xfrm>
            <a:off x="4856725" y="1372850"/>
            <a:ext cx="2301000" cy="8064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719" name="Google Shape;719;p82"/>
          <p:cNvSpPr txBox="1"/>
          <p:nvPr/>
        </p:nvSpPr>
        <p:spPr>
          <a:xfrm>
            <a:off x="5684175" y="1020225"/>
            <a:ext cx="2783400" cy="3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rootca.pub </a:t>
            </a:r>
            <a:r>
              <a:rPr lang="da"/>
              <a:t>(installed in browser)</a:t>
            </a:r>
            <a:endParaRPr/>
          </a:p>
        </p:txBody>
      </p:sp>
      <p:sp>
        <p:nvSpPr>
          <p:cNvPr id="720" name="Google Shape;720;p82"/>
          <p:cNvSpPr txBox="1"/>
          <p:nvPr/>
        </p:nvSpPr>
        <p:spPr>
          <a:xfrm>
            <a:off x="4917825" y="3615500"/>
            <a:ext cx="3653400" cy="7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digest = D(cert.signature, rootca.publickey)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H(cert.pub) == digest </a:t>
            </a:r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8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Summarize</a:t>
            </a:r>
            <a:endParaRPr/>
          </a:p>
        </p:txBody>
      </p:sp>
      <p:sp>
        <p:nvSpPr>
          <p:cNvPr id="726" name="Google Shape;726;p83"/>
          <p:cNvSpPr txBox="1"/>
          <p:nvPr/>
        </p:nvSpPr>
        <p:spPr>
          <a:xfrm>
            <a:off x="399625" y="1147175"/>
            <a:ext cx="8340600" cy="3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 strike="sngStrike"/>
              <a:t>Encryption algorithm</a:t>
            </a:r>
            <a:endParaRPr strike="sngStrike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 strike="sngStrike"/>
              <a:t>AES</a:t>
            </a:r>
            <a:endParaRPr strike="sngStrike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 strike="sngStrike"/>
              <a:t>RC4</a:t>
            </a:r>
            <a:endParaRPr strike="sngStrike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 strike="sngStrike"/>
              <a:t>Key exchange algorithm</a:t>
            </a:r>
            <a:endParaRPr strike="sngStrike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 strike="sngStrike"/>
              <a:t>RSA</a:t>
            </a:r>
            <a:endParaRPr strike="sngStrike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 strike="sngStrike"/>
              <a:t>DH</a:t>
            </a:r>
            <a:endParaRPr strike="sngStrike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 strike="sngStrike"/>
              <a:t>Message Authentication Code (MAC) algorithm</a:t>
            </a:r>
            <a:endParaRPr strike="sngStrike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 strike="sngStrike"/>
              <a:t>Integrity</a:t>
            </a:r>
            <a:endParaRPr strike="sngStrike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 strike="sngStrike"/>
              <a:t>Authentication</a:t>
            </a:r>
            <a:endParaRPr strike="sngStrike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 strike="sngStrike"/>
              <a:t>Authentication algorithm</a:t>
            </a:r>
            <a:endParaRPr strike="sngStrike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 strike="sngStrike"/>
              <a:t>RSA</a:t>
            </a:r>
            <a:endParaRPr strike="sngStrike"/>
          </a:p>
        </p:txBody>
      </p:sp>
      <p:sp>
        <p:nvSpPr>
          <p:cNvPr id="727" name="Google Shape;727;p83"/>
          <p:cNvSpPr txBox="1"/>
          <p:nvPr/>
        </p:nvSpPr>
        <p:spPr>
          <a:xfrm>
            <a:off x="493675" y="4179675"/>
            <a:ext cx="2303700" cy="7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Break ?</a:t>
            </a:r>
            <a:endParaRPr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8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Random</a:t>
            </a:r>
            <a:endParaRPr/>
          </a:p>
        </p:txBody>
      </p:sp>
      <p:pic>
        <p:nvPicPr>
          <p:cNvPr id="733" name="Google Shape;733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225" y="780850"/>
            <a:ext cx="7501604" cy="4219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8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Mitmproxy</a:t>
            </a:r>
            <a:endParaRPr/>
          </a:p>
        </p:txBody>
      </p:sp>
      <p:sp>
        <p:nvSpPr>
          <p:cNvPr id="739" name="Google Shape;739;p85"/>
          <p:cNvSpPr/>
          <p:nvPr/>
        </p:nvSpPr>
        <p:spPr>
          <a:xfrm>
            <a:off x="832175" y="2346075"/>
            <a:ext cx="945000" cy="827400"/>
          </a:xfrm>
          <a:prstGeom prst="smileyFace">
            <a:avLst>
              <a:gd fmla="val 4653" name="adj"/>
            </a:avLst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85"/>
          <p:cNvSpPr/>
          <p:nvPr/>
        </p:nvSpPr>
        <p:spPr>
          <a:xfrm>
            <a:off x="3314600" y="2556375"/>
            <a:ext cx="1038900" cy="406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mitmproxy</a:t>
            </a:r>
            <a:endParaRPr/>
          </a:p>
        </p:txBody>
      </p:sp>
      <p:cxnSp>
        <p:nvCxnSpPr>
          <p:cNvPr id="741" name="Google Shape;741;p85"/>
          <p:cNvCxnSpPr>
            <a:stCxn id="739" idx="6"/>
            <a:endCxn id="740" idx="1"/>
          </p:cNvCxnSpPr>
          <p:nvPr/>
        </p:nvCxnSpPr>
        <p:spPr>
          <a:xfrm>
            <a:off x="1777175" y="2759775"/>
            <a:ext cx="1537500" cy="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742" name="Google Shape;742;p85"/>
          <p:cNvSpPr/>
          <p:nvPr/>
        </p:nvSpPr>
        <p:spPr>
          <a:xfrm>
            <a:off x="6177800" y="2515288"/>
            <a:ext cx="813300" cy="488975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esrl.dk</a:t>
            </a:r>
            <a:endParaRPr/>
          </a:p>
        </p:txBody>
      </p:sp>
      <p:cxnSp>
        <p:nvCxnSpPr>
          <p:cNvPr id="743" name="Google Shape;743;p85"/>
          <p:cNvCxnSpPr>
            <a:stCxn id="740" idx="3"/>
            <a:endCxn id="742" idx="1"/>
          </p:cNvCxnSpPr>
          <p:nvPr/>
        </p:nvCxnSpPr>
        <p:spPr>
          <a:xfrm>
            <a:off x="4353500" y="2759775"/>
            <a:ext cx="1824300" cy="0"/>
          </a:xfrm>
          <a:prstGeom prst="straightConnector1">
            <a:avLst/>
          </a:prstGeom>
          <a:noFill/>
          <a:ln cap="flat" cmpd="sng" w="9525">
            <a:solidFill>
              <a:srgbClr val="CC4125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744" name="Google Shape;744;p85"/>
          <p:cNvSpPr txBox="1"/>
          <p:nvPr/>
        </p:nvSpPr>
        <p:spPr>
          <a:xfrm>
            <a:off x="1914700" y="2475300"/>
            <a:ext cx="12624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https://esrl.dk</a:t>
            </a:r>
            <a:endParaRPr/>
          </a:p>
        </p:txBody>
      </p:sp>
      <p:sp>
        <p:nvSpPr>
          <p:cNvPr id="745" name="Google Shape;745;p85"/>
          <p:cNvSpPr txBox="1"/>
          <p:nvPr/>
        </p:nvSpPr>
        <p:spPr>
          <a:xfrm>
            <a:off x="4491000" y="2475300"/>
            <a:ext cx="12624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https://esrl.dk</a:t>
            </a:r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8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Mitmproxy</a:t>
            </a:r>
            <a:endParaRPr/>
          </a:p>
        </p:txBody>
      </p:sp>
      <p:sp>
        <p:nvSpPr>
          <p:cNvPr id="751" name="Google Shape;751;p86"/>
          <p:cNvSpPr/>
          <p:nvPr/>
        </p:nvSpPr>
        <p:spPr>
          <a:xfrm>
            <a:off x="832175" y="2346075"/>
            <a:ext cx="945000" cy="827400"/>
          </a:xfrm>
          <a:prstGeom prst="smileyFace">
            <a:avLst>
              <a:gd fmla="val 4653" name="adj"/>
            </a:avLst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86"/>
          <p:cNvSpPr/>
          <p:nvPr/>
        </p:nvSpPr>
        <p:spPr>
          <a:xfrm>
            <a:off x="3314600" y="2556375"/>
            <a:ext cx="1038900" cy="406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mitmproxy</a:t>
            </a:r>
            <a:endParaRPr/>
          </a:p>
        </p:txBody>
      </p:sp>
      <p:cxnSp>
        <p:nvCxnSpPr>
          <p:cNvPr id="753" name="Google Shape;753;p86"/>
          <p:cNvCxnSpPr>
            <a:stCxn id="751" idx="6"/>
            <a:endCxn id="752" idx="1"/>
          </p:cNvCxnSpPr>
          <p:nvPr/>
        </p:nvCxnSpPr>
        <p:spPr>
          <a:xfrm>
            <a:off x="1777175" y="2759775"/>
            <a:ext cx="1537500" cy="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754" name="Google Shape;754;p86"/>
          <p:cNvSpPr/>
          <p:nvPr/>
        </p:nvSpPr>
        <p:spPr>
          <a:xfrm>
            <a:off x="6177800" y="2515288"/>
            <a:ext cx="813300" cy="488975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esrl.dk</a:t>
            </a:r>
            <a:endParaRPr/>
          </a:p>
        </p:txBody>
      </p:sp>
      <p:cxnSp>
        <p:nvCxnSpPr>
          <p:cNvPr id="755" name="Google Shape;755;p86"/>
          <p:cNvCxnSpPr>
            <a:stCxn id="752" idx="3"/>
            <a:endCxn id="754" idx="1"/>
          </p:cNvCxnSpPr>
          <p:nvPr/>
        </p:nvCxnSpPr>
        <p:spPr>
          <a:xfrm>
            <a:off x="4353500" y="2759775"/>
            <a:ext cx="1824300" cy="0"/>
          </a:xfrm>
          <a:prstGeom prst="straightConnector1">
            <a:avLst/>
          </a:prstGeom>
          <a:noFill/>
          <a:ln cap="flat" cmpd="sng" w="9525">
            <a:solidFill>
              <a:srgbClr val="CC4125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756" name="Google Shape;756;p86"/>
          <p:cNvSpPr txBox="1"/>
          <p:nvPr/>
        </p:nvSpPr>
        <p:spPr>
          <a:xfrm>
            <a:off x="1914700" y="2475300"/>
            <a:ext cx="12624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200 OK</a:t>
            </a:r>
            <a:endParaRPr/>
          </a:p>
        </p:txBody>
      </p:sp>
      <p:sp>
        <p:nvSpPr>
          <p:cNvPr id="757" name="Google Shape;757;p86"/>
          <p:cNvSpPr txBox="1"/>
          <p:nvPr/>
        </p:nvSpPr>
        <p:spPr>
          <a:xfrm>
            <a:off x="4491000" y="2475300"/>
            <a:ext cx="12624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200 OK</a:t>
            </a:r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8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Exercise 3/4</a:t>
            </a:r>
            <a:endParaRPr/>
          </a:p>
        </p:txBody>
      </p:sp>
      <p:sp>
        <p:nvSpPr>
          <p:cNvPr id="763" name="Google Shape;763;p87"/>
          <p:cNvSpPr txBox="1"/>
          <p:nvPr/>
        </p:nvSpPr>
        <p:spPr>
          <a:xfrm>
            <a:off x="253875" y="977925"/>
            <a:ext cx="8608500" cy="4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sudo pip3 install mitmproxy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sudo iptables -t nat -A OUTPUT -p tcp -m owner ! --uid-owner root --dport 443 -j REDIRECT --to-port 8080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Install rootCA (~/mitmproxy/mitmproxy-ca-cert.pem) in browser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Run mitmproxy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sudo mitmproxy --mode transparent --showhost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Filter request or reply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i = interception filter fx. “esrl.dk” without “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enter to select message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e = edit message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a = allow flow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Visit https://esrl.dk</a:t>
            </a:r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8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Exercise 4/4</a:t>
            </a:r>
            <a:endParaRPr/>
          </a:p>
        </p:txBody>
      </p:sp>
      <p:sp>
        <p:nvSpPr>
          <p:cNvPr id="769" name="Google Shape;769;p88"/>
          <p:cNvSpPr txBox="1"/>
          <p:nvPr/>
        </p:nvSpPr>
        <p:spPr>
          <a:xfrm>
            <a:off x="314700" y="954600"/>
            <a:ext cx="8826600" cy="40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Generate keypair as rootCA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da" sz="1200"/>
              <a:t>o</a:t>
            </a:r>
            <a:r>
              <a:rPr lang="da" sz="1200"/>
              <a:t>penssl req -x509 -sha256 -nodes -days 365 -newkey rsa:4096 -keyout rootca.key -out rootca.crt</a:t>
            </a:r>
            <a:endParaRPr sz="12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(don’t leave questions empty)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Generate new keypair for https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da" sz="1200"/>
              <a:t>openssl req -out https-server.csr -new -newkey rsa:4096 -nodes -keyout https-server.key</a:t>
            </a:r>
            <a:endParaRPr sz="12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(CN = hostname of PC running https-server)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Sign https-certificate with rootCA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da" sz="1200"/>
              <a:t>openssl x509 -req -in https-server.csr -CAkey rootca.key -CA rootca.crt -days 10 -set_serial 1 -sha512 -out https-server.crt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da" sz="1200"/>
              <a:t>cat https-server.crt https-server.key &gt; server.includesprivatekey.pem</a:t>
            </a:r>
            <a:endParaRPr sz="12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da"/>
              <a:t>Run https-server using socat and openssl-listen:</a:t>
            </a:r>
            <a:endParaRPr/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da" sz="1200"/>
              <a:t>socat openssl-listen:1443,verify=0,reuseaddr,cert=server.includesprivatekey.pem,fork system:'date'</a:t>
            </a:r>
            <a:endParaRPr sz="1200"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da" sz="1200"/>
              <a:t>Install rootca.crt in browser </a:t>
            </a:r>
            <a:endParaRPr sz="1200"/>
          </a:p>
        </p:txBody>
      </p:sp>
      <p:sp>
        <p:nvSpPr>
          <p:cNvPr id="770" name="Google Shape;770;p88"/>
          <p:cNvSpPr txBox="1"/>
          <p:nvPr/>
        </p:nvSpPr>
        <p:spPr>
          <a:xfrm>
            <a:off x="677025" y="3103000"/>
            <a:ext cx="6836100" cy="12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openssl cheatsheet: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     </a:t>
            </a:r>
            <a:r>
              <a:rPr lang="da"/>
              <a:t>https://gist.github.com/webtobesocial/5313b0d7abc25e06c2d78f8b767d4bc3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Recap - </a:t>
            </a:r>
            <a:r>
              <a:rPr lang="da"/>
              <a:t>Asymmetric</a:t>
            </a:r>
            <a:r>
              <a:rPr lang="da"/>
              <a:t> key exchange</a:t>
            </a:r>
            <a:endParaRPr/>
          </a:p>
        </p:txBody>
      </p:sp>
      <p:pic>
        <p:nvPicPr>
          <p:cNvPr id="161" name="Google Shape;16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8875" y="1143000"/>
            <a:ext cx="4286250" cy="28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0"/>
          <p:cNvSpPr txBox="1"/>
          <p:nvPr/>
        </p:nvSpPr>
        <p:spPr>
          <a:xfrm>
            <a:off x="592400" y="2571750"/>
            <a:ext cx="8793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SLOW!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Exercise 1/4</a:t>
            </a:r>
            <a:endParaRPr/>
          </a:p>
        </p:txBody>
      </p:sp>
      <p:sp>
        <p:nvSpPr>
          <p:cNvPr id="168" name="Google Shape;168;p21"/>
          <p:cNvSpPr txBox="1"/>
          <p:nvPr/>
        </p:nvSpPr>
        <p:spPr>
          <a:xfrm>
            <a:off x="305600" y="1006125"/>
            <a:ext cx="8552100" cy="3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Open wireshark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Listen on the interface that is facing the world (probably WIFI)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Filter “ip.addr == 130.225.157.100 and ssl”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Visit </a:t>
            </a:r>
            <a:r>
              <a:rPr lang="da" u="sng">
                <a:solidFill>
                  <a:schemeClr val="hlink"/>
                </a:solidFill>
                <a:hlinkClick r:id="rId3"/>
              </a:rPr>
              <a:t>https://esrl.dk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wget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firefox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chrome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Protocol should be TLSv1.2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